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sldIdLst>
    <p:sldId id="256" r:id="rId5"/>
    <p:sldId id="282" r:id="rId6"/>
    <p:sldId id="257" r:id="rId7"/>
    <p:sldId id="260" r:id="rId8"/>
    <p:sldId id="259" r:id="rId9"/>
    <p:sldId id="268" r:id="rId10"/>
    <p:sldId id="281" r:id="rId11"/>
    <p:sldId id="270" r:id="rId12"/>
    <p:sldId id="271" r:id="rId13"/>
    <p:sldId id="273" r:id="rId14"/>
    <p:sldId id="274" r:id="rId15"/>
    <p:sldId id="279" r:id="rId16"/>
    <p:sldId id="266" r:id="rId17"/>
    <p:sldId id="277" r:id="rId18"/>
    <p:sldId id="278" r:id="rId19"/>
    <p:sldId id="261" r:id="rId20"/>
    <p:sldId id="265" r:id="rId21"/>
    <p:sldId id="262" r:id="rId22"/>
    <p:sldId id="263" r:id="rId23"/>
    <p:sldId id="264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B19D9F-DD71-D94D-9AB9-4C64897C8C8D}" v="9" dt="2024-10-22T23:30:51.8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77"/>
    <p:restoredTop sz="94540"/>
  </p:normalViewPr>
  <p:slideViewPr>
    <p:cSldViewPr snapToGrid="0">
      <p:cViewPr varScale="1">
        <p:scale>
          <a:sx n="100" d="100"/>
          <a:sy n="100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Mutua" userId="be5f9d21-0740-4e12-a9ee-bd0124478c51" providerId="ADAL" clId="{4BB19D9F-DD71-D94D-9AB9-4C64897C8C8D}"/>
    <pc:docChg chg="undo custSel addSld modSld">
      <pc:chgData name="John Mutua" userId="be5f9d21-0740-4e12-a9ee-bd0124478c51" providerId="ADAL" clId="{4BB19D9F-DD71-D94D-9AB9-4C64897C8C8D}" dt="2024-10-22T23:30:51.874" v="150" actId="14826"/>
      <pc:docMkLst>
        <pc:docMk/>
      </pc:docMkLst>
      <pc:sldChg chg="addSp delSp modSp mod">
        <pc:chgData name="John Mutua" userId="be5f9d21-0740-4e12-a9ee-bd0124478c51" providerId="ADAL" clId="{4BB19D9F-DD71-D94D-9AB9-4C64897C8C8D}" dt="2024-10-22T23:29:20.168" v="135" actId="1076"/>
        <pc:sldMkLst>
          <pc:docMk/>
          <pc:sldMk cId="1832495564" sldId="256"/>
        </pc:sldMkLst>
        <pc:spChg chg="mod">
          <ac:chgData name="John Mutua" userId="be5f9d21-0740-4e12-a9ee-bd0124478c51" providerId="ADAL" clId="{4BB19D9F-DD71-D94D-9AB9-4C64897C8C8D}" dt="2024-10-22T23:27:56.936" v="112" actId="1035"/>
          <ac:spMkLst>
            <pc:docMk/>
            <pc:sldMk cId="1832495564" sldId="256"/>
            <ac:spMk id="2" creationId="{1537B373-FC08-8C05-8144-2CF183D14FF4}"/>
          </ac:spMkLst>
        </pc:spChg>
        <pc:spChg chg="mod">
          <ac:chgData name="John Mutua" userId="be5f9d21-0740-4e12-a9ee-bd0124478c51" providerId="ADAL" clId="{4BB19D9F-DD71-D94D-9AB9-4C64897C8C8D}" dt="2024-10-22T23:27:56.936" v="112" actId="1035"/>
          <ac:spMkLst>
            <pc:docMk/>
            <pc:sldMk cId="1832495564" sldId="256"/>
            <ac:spMk id="3" creationId="{1A0AE4BF-4594-8648-C29B-5FF263A8365B}"/>
          </ac:spMkLst>
        </pc:spChg>
        <pc:spChg chg="mod">
          <ac:chgData name="John Mutua" userId="be5f9d21-0740-4e12-a9ee-bd0124478c51" providerId="ADAL" clId="{4BB19D9F-DD71-D94D-9AB9-4C64897C8C8D}" dt="2024-10-22T23:27:56.936" v="112" actId="1035"/>
          <ac:spMkLst>
            <pc:docMk/>
            <pc:sldMk cId="1832495564" sldId="256"/>
            <ac:spMk id="5" creationId="{DA02A0BA-B2B9-C9D4-13B4-CCCAAA0400BF}"/>
          </ac:spMkLst>
        </pc:spChg>
        <pc:graphicFrameChg chg="add mod">
          <ac:chgData name="John Mutua" userId="be5f9d21-0740-4e12-a9ee-bd0124478c51" providerId="ADAL" clId="{4BB19D9F-DD71-D94D-9AB9-4C64897C8C8D}" dt="2024-10-22T13:13:41.465" v="0"/>
          <ac:graphicFrameMkLst>
            <pc:docMk/>
            <pc:sldMk cId="1832495564" sldId="256"/>
            <ac:graphicFrameMk id="4" creationId="{EB4B32B6-76BE-F25F-7B3E-0F3DD900F477}"/>
          </ac:graphicFrameMkLst>
        </pc:graphicFrameChg>
        <pc:graphicFrameChg chg="add mod">
          <ac:chgData name="John Mutua" userId="be5f9d21-0740-4e12-a9ee-bd0124478c51" providerId="ADAL" clId="{4BB19D9F-DD71-D94D-9AB9-4C64897C8C8D}" dt="2024-10-22T13:13:51.479" v="2"/>
          <ac:graphicFrameMkLst>
            <pc:docMk/>
            <pc:sldMk cId="1832495564" sldId="256"/>
            <ac:graphicFrameMk id="6" creationId="{A847D4F3-5FAC-64E4-EB4E-2D82EAE01AF2}"/>
          </ac:graphicFrameMkLst>
        </pc:graphicFrameChg>
        <pc:picChg chg="add del mod">
          <ac:chgData name="John Mutua" userId="be5f9d21-0740-4e12-a9ee-bd0124478c51" providerId="ADAL" clId="{4BB19D9F-DD71-D94D-9AB9-4C64897C8C8D}" dt="2024-10-22T23:28:37.369" v="118" actId="478"/>
          <ac:picMkLst>
            <pc:docMk/>
            <pc:sldMk cId="1832495564" sldId="256"/>
            <ac:picMk id="6" creationId="{ED4D990D-03E2-4D57-4B15-C57916C7C8C7}"/>
          </ac:picMkLst>
        </pc:picChg>
        <pc:picChg chg="add mod">
          <ac:chgData name="John Mutua" userId="be5f9d21-0740-4e12-a9ee-bd0124478c51" providerId="ADAL" clId="{4BB19D9F-DD71-D94D-9AB9-4C64897C8C8D}" dt="2024-10-22T23:29:13.581" v="134" actId="1076"/>
          <ac:picMkLst>
            <pc:docMk/>
            <pc:sldMk cId="1832495564" sldId="256"/>
            <ac:picMk id="10" creationId="{2EEF340D-EA69-E3D7-F1C5-0E3DACB71B73}"/>
          </ac:picMkLst>
        </pc:picChg>
        <pc:picChg chg="add mod">
          <ac:chgData name="John Mutua" userId="be5f9d21-0740-4e12-a9ee-bd0124478c51" providerId="ADAL" clId="{4BB19D9F-DD71-D94D-9AB9-4C64897C8C8D}" dt="2024-10-22T23:29:20.168" v="135" actId="1076"/>
          <ac:picMkLst>
            <pc:docMk/>
            <pc:sldMk cId="1832495564" sldId="256"/>
            <ac:picMk id="12" creationId="{A6E2E2F4-D898-C6BF-CF77-C3C8E07DAD90}"/>
          </ac:picMkLst>
        </pc:picChg>
      </pc:sldChg>
      <pc:sldChg chg="modSp">
        <pc:chgData name="John Mutua" userId="be5f9d21-0740-4e12-a9ee-bd0124478c51" providerId="ADAL" clId="{4BB19D9F-DD71-D94D-9AB9-4C64897C8C8D}" dt="2024-10-22T23:30:51.874" v="150" actId="14826"/>
        <pc:sldMkLst>
          <pc:docMk/>
          <pc:sldMk cId="756248507" sldId="260"/>
        </pc:sldMkLst>
        <pc:picChg chg="mod">
          <ac:chgData name="John Mutua" userId="be5f9d21-0740-4e12-a9ee-bd0124478c51" providerId="ADAL" clId="{4BB19D9F-DD71-D94D-9AB9-4C64897C8C8D}" dt="2024-10-22T23:30:51.874" v="150" actId="14826"/>
          <ac:picMkLst>
            <pc:docMk/>
            <pc:sldMk cId="756248507" sldId="260"/>
            <ac:picMk id="53" creationId="{87E2208D-C7E8-04B7-5A4B-073841BD5E8F}"/>
          </ac:picMkLst>
        </pc:picChg>
      </pc:sldChg>
      <pc:sldChg chg="modSp mod">
        <pc:chgData name="John Mutua" userId="be5f9d21-0740-4e12-a9ee-bd0124478c51" providerId="ADAL" clId="{4BB19D9F-DD71-D94D-9AB9-4C64897C8C8D}" dt="2024-10-22T13:17:35.322" v="46"/>
        <pc:sldMkLst>
          <pc:docMk/>
          <pc:sldMk cId="2270924619" sldId="282"/>
        </pc:sldMkLst>
        <pc:spChg chg="mod">
          <ac:chgData name="John Mutua" userId="be5f9d21-0740-4e12-a9ee-bd0124478c51" providerId="ADAL" clId="{4BB19D9F-DD71-D94D-9AB9-4C64897C8C8D}" dt="2024-10-22T13:17:35.322" v="46"/>
          <ac:spMkLst>
            <pc:docMk/>
            <pc:sldMk cId="2270924619" sldId="282"/>
            <ac:spMk id="9" creationId="{24DE79B4-4997-A915-87C6-8DC62084F5F4}"/>
          </ac:spMkLst>
        </pc:spChg>
      </pc:sldChg>
      <pc:sldChg chg="addSp delSp modSp add mod setBg">
        <pc:chgData name="John Mutua" userId="be5f9d21-0740-4e12-a9ee-bd0124478c51" providerId="ADAL" clId="{4BB19D9F-DD71-D94D-9AB9-4C64897C8C8D}" dt="2024-10-22T23:29:48.305" v="149" actId="26606"/>
        <pc:sldMkLst>
          <pc:docMk/>
          <pc:sldMk cId="1374233480" sldId="283"/>
        </pc:sldMkLst>
        <pc:spChg chg="mod">
          <ac:chgData name="John Mutua" userId="be5f9d21-0740-4e12-a9ee-bd0124478c51" providerId="ADAL" clId="{4BB19D9F-DD71-D94D-9AB9-4C64897C8C8D}" dt="2024-10-22T23:29:48.305" v="149" actId="26606"/>
          <ac:spMkLst>
            <pc:docMk/>
            <pc:sldMk cId="1374233480" sldId="283"/>
            <ac:spMk id="2" creationId="{3869B166-08B0-3BD2-0E8C-62F3766AF392}"/>
          </ac:spMkLst>
        </pc:spChg>
        <pc:spChg chg="add">
          <ac:chgData name="John Mutua" userId="be5f9d21-0740-4e12-a9ee-bd0124478c51" providerId="ADAL" clId="{4BB19D9F-DD71-D94D-9AB9-4C64897C8C8D}" dt="2024-10-22T23:29:48.305" v="149" actId="26606"/>
          <ac:spMkLst>
            <pc:docMk/>
            <pc:sldMk cId="1374233480" sldId="283"/>
            <ac:spMk id="4" creationId="{FFD48BC7-DC40-47DE-87EE-9F4B6ECB9ABB}"/>
          </ac:spMkLst>
        </pc:spChg>
        <pc:spChg chg="del">
          <ac:chgData name="John Mutua" userId="be5f9d21-0740-4e12-a9ee-bd0124478c51" providerId="ADAL" clId="{4BB19D9F-DD71-D94D-9AB9-4C64897C8C8D}" dt="2024-10-22T23:29:28.720" v="137" actId="478"/>
          <ac:spMkLst>
            <pc:docMk/>
            <pc:sldMk cId="1374233480" sldId="283"/>
            <ac:spMk id="7" creationId="{0AB2FB7A-D8B6-0E85-A5FA-FDD5644AD225}"/>
          </ac:spMkLst>
        </pc:spChg>
        <pc:spChg chg="add">
          <ac:chgData name="John Mutua" userId="be5f9d21-0740-4e12-a9ee-bd0124478c51" providerId="ADAL" clId="{4BB19D9F-DD71-D94D-9AB9-4C64897C8C8D}" dt="2024-10-22T23:29:48.305" v="149" actId="26606"/>
          <ac:spMkLst>
            <pc:docMk/>
            <pc:sldMk cId="1374233480" sldId="283"/>
            <ac:spMk id="9" creationId="{E502BBC7-2C76-46F3-BC24-5985BC13DB88}"/>
          </ac:spMkLst>
        </pc:spChg>
        <pc:spChg chg="add">
          <ac:chgData name="John Mutua" userId="be5f9d21-0740-4e12-a9ee-bd0124478c51" providerId="ADAL" clId="{4BB19D9F-DD71-D94D-9AB9-4C64897C8C8D}" dt="2024-10-22T23:29:48.305" v="149" actId="26606"/>
          <ac:spMkLst>
            <pc:docMk/>
            <pc:sldMk cId="1374233480" sldId="283"/>
            <ac:spMk id="11" creationId="{C7F28D52-2A5F-4D23-81AE-7CB8B591C7AF}"/>
          </ac:spMkLst>
        </pc:spChg>
        <pc:spChg chg="add">
          <ac:chgData name="John Mutua" userId="be5f9d21-0740-4e12-a9ee-bd0124478c51" providerId="ADAL" clId="{4BB19D9F-DD71-D94D-9AB9-4C64897C8C8D}" dt="2024-10-22T23:29:48.305" v="149" actId="26606"/>
          <ac:spMkLst>
            <pc:docMk/>
            <pc:sldMk cId="1374233480" sldId="283"/>
            <ac:spMk id="13" creationId="{3629484E-3792-4B3D-89AD-7C8A1ED0E0D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4D8DA-4187-0844-B6E0-8F18524C0975}" type="datetimeFigureOut">
              <a:rPr lang="en-GB" smtClean="0"/>
              <a:t>23/10/2024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90DE-5886-5B41-B512-07EF0F6656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02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90DE-5886-5B41-B512-07EF0F66566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19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90DE-5886-5B41-B512-07EF0F66566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862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C146F-5A08-D995-DF19-6A0E79A01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545E7-378A-355D-5A1C-D4FF147C9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8F5CF-B9B3-9609-83DE-E31E59F25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41918-ABC5-C06D-B8F1-9EC9286D4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C0569-7A04-1699-D991-4943D808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773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CA6E-0D8A-ED19-1DC3-8317BD6A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7B1907-56E6-56A9-15DE-9D3D4C321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267D1-6E39-EAA2-9C58-208B23D98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40733-5A3F-FF83-AE94-34DE6EED9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25C82-068B-4436-1E4E-1B5A75A5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64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4A6D5A-176F-F7EB-5301-142108C17B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4E4D45-0D18-BB3F-4F8D-D653742CD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383DD-74CC-2238-A669-4C2DAA15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B1160-C00B-7463-0FE9-E37CDB19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7B3C0-4B36-35DF-6C43-C93053AB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138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C3B32-4990-7649-8DA3-445D7B25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98571-D051-7A78-D9D9-E453895BF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A6B6F-1E80-7F6A-7271-2739D1447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72166-CBB2-1A1E-19D0-53F7A46F5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89D43-2BE3-117C-5E49-EA7546C40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76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D5362-BBBD-C9E5-F02E-097831D54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E4AB0-14FB-5426-7C06-452113B93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4416B-F6F3-FF8B-0092-8BE0C9FD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8B9E5-E71F-AB78-FB27-7E217528F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39D93-2A29-F31E-AECD-7D8D4AE5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372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C2EA-0C4B-33E3-97D8-2A65D2F3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5E0B6-80E1-0B4F-C876-F3571C390A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E11CE-1EFA-F587-440B-16465F5D7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5FA9A-3538-9B62-5C49-CFFB9A809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E8671-25A4-DF70-CC8F-39A29AB2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849CC-8978-033E-65F4-EC0C598A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679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8F92-EEB5-3464-83D1-22AC5427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E5104-49DC-5FDA-E5E3-BAC6EF146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42413-7B99-1BA2-8A19-B657C0B28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A2E54-7828-C237-70FC-79E8FBD1F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E0EF1-FFB3-D857-7F48-F9E848945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7E64B-0486-4B4F-6E5A-56ABC8798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23/10/2024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8FB757-EFD5-86A3-F918-DA7CB601A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238022-E27E-585C-9636-321143C2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01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EC28-DFA7-7E3B-6554-A0AB0BF0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B04FCB-B691-EEC0-B1E1-4B0C6352D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23/10/2024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64BD8-BFA1-1006-DC82-4E4A221C6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65C79-30AB-7837-49D1-21177948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021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270A00-CB9F-FA10-83CD-FE4E9950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23/10/2024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5261C8-0C73-2E3F-BF63-857F199A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1F13B-A3EC-C5DE-B36A-E58D2885A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457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01CA-FE53-DCEB-DE93-B860232E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9D410-5C54-A000-99A7-F408E9E37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BC346-41B2-A731-A69F-1D1242C74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CA0B7-7536-0D9A-BD83-B19575AD4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F5051-4E8B-E71A-606E-6A3FB7AA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47272-C091-2D40-0F09-331CD959A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493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B9E9C-B0A3-48BA-0860-E94965895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99118-9636-D7EE-EFD5-5653AEBC8D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E3561-6939-1327-37E7-4DA8F4C62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CC83B-AD14-CEBE-B4E3-DC62D4E53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F401-FA88-CA47-8E75-C1554DFFC157}" type="datetimeFigureOut">
              <a:rPr lang="en-GB" smtClean="0"/>
              <a:t>23/10/2024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32EBF-3DF5-D355-09F8-DC2E92816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F7A50-06CE-010E-2FD9-7133E840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289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44F386-75FF-C993-FB4C-EF11D0E68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8F1E5-725B-6510-48E4-9A6CD1707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7676E-72F7-19DC-CEB7-8BDCB5827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C0F401-FA88-CA47-8E75-C1554DFFC157}" type="datetimeFigureOut">
              <a:rPr lang="en-GB" smtClean="0"/>
              <a:t>23/10/2024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B05F-F291-AEF6-4D43-C3A9BBE2B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FDFD6-A4C5-09BD-7959-6F7E9B269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481CE7-CFE6-924D-877E-6528A08B88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9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8163"/>
            <a:ext cx="9144000" cy="2387600"/>
          </a:xfrm>
        </p:spPr>
        <p:txBody>
          <a:bodyPr>
            <a:normAutofit/>
          </a:bodyPr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Overview of feed balance modelling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AE4BF-4594-8648-C29B-5FF263A83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3550" y="4763538"/>
            <a:ext cx="3644900" cy="498324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John Mutua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2A0BA-B2B9-C9D4-13B4-CCCAAA0400BF}"/>
              </a:ext>
            </a:extLst>
          </p:cNvPr>
          <p:cNvSpPr txBox="1"/>
          <p:nvPr/>
        </p:nvSpPr>
        <p:spPr>
          <a:xfrm>
            <a:off x="1212850" y="3158500"/>
            <a:ext cx="9766300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000" i="1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lang="en-GB" sz="2000" b="0" i="1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resentation for Resilient African feed and fodder systems project— 2</a:t>
            </a:r>
            <a:r>
              <a:rPr lang="en-GB" sz="2000" b="0" i="1" u="none" strike="noStrike" baseline="30000" dirty="0">
                <a:solidFill>
                  <a:srgbClr val="000000"/>
                </a:solidFill>
                <a:effectLst/>
                <a:latin typeface="Arial"/>
                <a:cs typeface="Arial"/>
              </a:rPr>
              <a:t>nd</a:t>
            </a:r>
            <a:r>
              <a:rPr lang="en-GB" sz="2000" b="0" i="1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 national feed inventory landscape and capacity building workshop</a:t>
            </a:r>
          </a:p>
          <a:p>
            <a:pPr algn="ctr"/>
            <a:endParaRPr lang="en-GB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000" dirty="0">
                <a:solidFill>
                  <a:srgbClr val="000000"/>
                </a:solidFill>
                <a:latin typeface="Arial"/>
                <a:cs typeface="Arial"/>
              </a:rPr>
              <a:t>October 28, 2024</a:t>
            </a:r>
            <a:endParaRPr lang="en-GB" sz="2000" dirty="0">
              <a:latin typeface="Arial"/>
              <a:cs typeface="Arial"/>
            </a:endParaRPr>
          </a:p>
        </p:txBody>
      </p:sp>
      <p:pic>
        <p:nvPicPr>
          <p:cNvPr id="7" name="Picture 6" descr="A round logo with animals and plants&#10;&#10;Description automatically generated">
            <a:extLst>
              <a:ext uri="{FF2B5EF4-FFF2-40B4-BE49-F238E27FC236}">
                <a16:creationId xmlns:a16="http://schemas.microsoft.com/office/drawing/2014/main" id="{E9A69D16-6F24-C49A-A1E5-CA04B3C3B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607937"/>
            <a:ext cx="1212850" cy="121285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854B140A-4471-92EB-912B-D142FEC5F2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182" b="21470"/>
          <a:stretch/>
        </p:blipFill>
        <p:spPr>
          <a:xfrm>
            <a:off x="10864850" y="5675817"/>
            <a:ext cx="1326065" cy="1077090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2EEF340D-EA69-E3D7-F1C5-0E3DACB71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50" y="5700675"/>
            <a:ext cx="4248806" cy="940883"/>
          </a:xfrm>
          <a:prstGeom prst="rect">
            <a:avLst/>
          </a:prstGeom>
        </p:spPr>
      </p:pic>
      <p:pic>
        <p:nvPicPr>
          <p:cNvPr id="12" name="Picture 11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A6E2E2F4-D898-C6BF-CF77-C3C8E07DA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728" y="5955885"/>
            <a:ext cx="3516272" cy="68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95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Feed energy availability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43CCCE-10AA-9DDB-8519-1A0C923075D8}"/>
              </a:ext>
            </a:extLst>
          </p:cNvPr>
          <p:cNvSpPr txBox="1"/>
          <p:nvPr/>
        </p:nvSpPr>
        <p:spPr>
          <a:xfrm>
            <a:off x="6363163" y="1504316"/>
            <a:ext cx="5643278" cy="4018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Extract total above ground dry matter production (DMP) (kg/ha/day)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Exclude areas with burn scars and regions where grazing is restricted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Calculate start and end of growing season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Attribute total DMP to pastureland and cropland (feedable crops)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Consider utilization factors and harvest indices for pasture and crops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Dry matter from cultivated forages and concentrate feeds could be estimated based on government statistics, published reports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024F7B9-C9E5-9117-7863-D889A9F45987}"/>
              </a:ext>
            </a:extLst>
          </p:cNvPr>
          <p:cNvSpPr/>
          <p:nvPr/>
        </p:nvSpPr>
        <p:spPr>
          <a:xfrm>
            <a:off x="1481559" y="1629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Land use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0CFD3D3-2CCF-6204-7CC9-BB9AD29F7DA6}"/>
              </a:ext>
            </a:extLst>
          </p:cNvPr>
          <p:cNvSpPr/>
          <p:nvPr/>
        </p:nvSpPr>
        <p:spPr>
          <a:xfrm>
            <a:off x="185559" y="1629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 dirty="0">
                <a:solidFill>
                  <a:srgbClr val="000000"/>
                </a:solidFill>
                <a:latin typeface="Arial"/>
              </a:rPr>
              <a:t>Dry matter productivity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93E6BBD-D046-0743-A65B-71EF6EAEEBB9}"/>
              </a:ext>
            </a:extLst>
          </p:cNvPr>
          <p:cNvSpPr/>
          <p:nvPr/>
        </p:nvSpPr>
        <p:spPr>
          <a:xfrm>
            <a:off x="1481559" y="2421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 dirty="0">
                <a:solidFill>
                  <a:srgbClr val="000000"/>
                </a:solidFill>
                <a:latin typeface="Arial"/>
              </a:rPr>
              <a:t>Phenology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62D2160-599A-D029-9231-360DD59FC1F8}"/>
              </a:ext>
            </a:extLst>
          </p:cNvPr>
          <p:cNvSpPr/>
          <p:nvPr/>
        </p:nvSpPr>
        <p:spPr>
          <a:xfrm>
            <a:off x="2705559" y="3213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Crop type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E23857-20A4-B6AF-6CF8-D30CA3784236}"/>
              </a:ext>
            </a:extLst>
          </p:cNvPr>
          <p:cNvSpPr/>
          <p:nvPr/>
        </p:nvSpPr>
        <p:spPr>
          <a:xfrm>
            <a:off x="1445559" y="3213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Pasture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F5A5C5-5C3C-76F1-DB43-315B00C65F60}"/>
              </a:ext>
            </a:extLst>
          </p:cNvPr>
          <p:cNvSpPr/>
          <p:nvPr/>
        </p:nvSpPr>
        <p:spPr>
          <a:xfrm>
            <a:off x="185559" y="2421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Biomass burning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F5E53C9-C4AE-A4BF-B609-8D8BBD95E65B}"/>
              </a:ext>
            </a:extLst>
          </p:cNvPr>
          <p:cNvSpPr/>
          <p:nvPr/>
        </p:nvSpPr>
        <p:spPr>
          <a:xfrm>
            <a:off x="185559" y="3213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Grazing restricted areas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992B4A-2922-53F6-3816-599E180A0327}"/>
              </a:ext>
            </a:extLst>
          </p:cNvPr>
          <p:cNvSpPr/>
          <p:nvPr/>
        </p:nvSpPr>
        <p:spPr>
          <a:xfrm>
            <a:off x="3965559" y="3213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>
            <a:noAutofit/>
          </a:bodyPr>
          <a:lstStyle/>
          <a:p>
            <a:pPr algn="ctr"/>
            <a:r>
              <a:rPr lang="en-GB" sz="1200" b="0" strike="noStrike" spc="-1" dirty="0">
                <a:solidFill>
                  <a:srgbClr val="000000"/>
                </a:solidFill>
                <a:latin typeface="Arial"/>
              </a:rPr>
              <a:t>Cultivated forages </a:t>
            </a:r>
          </a:p>
        </p:txBody>
      </p:sp>
      <p:sp>
        <p:nvSpPr>
          <p:cNvPr id="63" name="Straight Connector 62">
            <a:extLst>
              <a:ext uri="{FF2B5EF4-FFF2-40B4-BE49-F238E27FC236}">
                <a16:creationId xmlns:a16="http://schemas.microsoft.com/office/drawing/2014/main" id="{465194E6-8C4D-D155-D452-D14405A49696}"/>
              </a:ext>
            </a:extLst>
          </p:cNvPr>
          <p:cNvSpPr/>
          <p:nvPr/>
        </p:nvSpPr>
        <p:spPr>
          <a:xfrm>
            <a:off x="761559" y="2205444"/>
            <a:ext cx="0" cy="216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Straight Connector 63">
            <a:extLst>
              <a:ext uri="{FF2B5EF4-FFF2-40B4-BE49-F238E27FC236}">
                <a16:creationId xmlns:a16="http://schemas.microsoft.com/office/drawing/2014/main" id="{5CB30E2E-6684-E17F-8BC7-331E979E302E}"/>
              </a:ext>
            </a:extLst>
          </p:cNvPr>
          <p:cNvSpPr/>
          <p:nvPr/>
        </p:nvSpPr>
        <p:spPr>
          <a:xfrm>
            <a:off x="761559" y="2997444"/>
            <a:ext cx="0" cy="216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Straight Connector 64">
            <a:extLst>
              <a:ext uri="{FF2B5EF4-FFF2-40B4-BE49-F238E27FC236}">
                <a16:creationId xmlns:a16="http://schemas.microsoft.com/office/drawing/2014/main" id="{18AFFBF2-040D-7313-83AC-C4A03C012995}"/>
              </a:ext>
            </a:extLst>
          </p:cNvPr>
          <p:cNvSpPr/>
          <p:nvPr/>
        </p:nvSpPr>
        <p:spPr>
          <a:xfrm>
            <a:off x="2057559" y="2205444"/>
            <a:ext cx="0" cy="216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Straight Connector 65">
            <a:extLst>
              <a:ext uri="{FF2B5EF4-FFF2-40B4-BE49-F238E27FC236}">
                <a16:creationId xmlns:a16="http://schemas.microsoft.com/office/drawing/2014/main" id="{ABDBF1C2-D4D2-2CA9-746E-07946B566644}"/>
              </a:ext>
            </a:extLst>
          </p:cNvPr>
          <p:cNvSpPr/>
          <p:nvPr/>
        </p:nvSpPr>
        <p:spPr>
          <a:xfrm>
            <a:off x="2060439" y="2997444"/>
            <a:ext cx="0" cy="216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Straight Connector 66">
            <a:extLst>
              <a:ext uri="{FF2B5EF4-FFF2-40B4-BE49-F238E27FC236}">
                <a16:creationId xmlns:a16="http://schemas.microsoft.com/office/drawing/2014/main" id="{65EA6828-477C-F691-49F8-A4F6BA6C05EE}"/>
              </a:ext>
            </a:extLst>
          </p:cNvPr>
          <p:cNvSpPr/>
          <p:nvPr/>
        </p:nvSpPr>
        <p:spPr>
          <a:xfrm>
            <a:off x="761559" y="3033444"/>
            <a:ext cx="37286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Straight Connector 67">
            <a:extLst>
              <a:ext uri="{FF2B5EF4-FFF2-40B4-BE49-F238E27FC236}">
                <a16:creationId xmlns:a16="http://schemas.microsoft.com/office/drawing/2014/main" id="{204AAE27-1729-22C3-28C9-CD40E22374D0}"/>
              </a:ext>
            </a:extLst>
          </p:cNvPr>
          <p:cNvSpPr/>
          <p:nvPr/>
        </p:nvSpPr>
        <p:spPr>
          <a:xfrm>
            <a:off x="4490159" y="3033444"/>
            <a:ext cx="0" cy="180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C88BA37C-8CD0-1B6E-7BF0-34B3ED1A364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21559" y="3213444"/>
            <a:ext cx="180000" cy="180000"/>
          </a:xfrm>
          <a:prstGeom prst="rect">
            <a:avLst/>
          </a:prstGeom>
          <a:ln w="0">
            <a:noFill/>
          </a:ln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44B3D20-DED7-B2F2-66CC-655090696E9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21559" y="2421444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79" name="Straight Connector 78">
            <a:extLst>
              <a:ext uri="{FF2B5EF4-FFF2-40B4-BE49-F238E27FC236}">
                <a16:creationId xmlns:a16="http://schemas.microsoft.com/office/drawing/2014/main" id="{B15ED924-100C-49BD-F0A3-1DACEFB2D2DD}"/>
              </a:ext>
            </a:extLst>
          </p:cNvPr>
          <p:cNvSpPr/>
          <p:nvPr/>
        </p:nvSpPr>
        <p:spPr>
          <a:xfrm>
            <a:off x="761559" y="3033444"/>
            <a:ext cx="720000" cy="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GB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7C5E98C-47E4-1339-5225-26A61F5DD6D0}"/>
              </a:ext>
            </a:extLst>
          </p:cNvPr>
          <p:cNvSpPr/>
          <p:nvPr/>
        </p:nvSpPr>
        <p:spPr>
          <a:xfrm>
            <a:off x="5205060" y="3213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>
            <a:noAutofit/>
          </a:bodyPr>
          <a:lstStyle/>
          <a:p>
            <a:pPr algn="ctr"/>
            <a:r>
              <a:rPr lang="en-GB" sz="1200" b="0" strike="noStrike" spc="-1" dirty="0">
                <a:solidFill>
                  <a:srgbClr val="000000"/>
                </a:solidFill>
                <a:latin typeface="Arial"/>
              </a:rPr>
              <a:t>Concentrate feeds </a:t>
            </a:r>
          </a:p>
        </p:txBody>
      </p:sp>
      <p:sp>
        <p:nvSpPr>
          <p:cNvPr id="83" name="Straight Connector 82">
            <a:extLst>
              <a:ext uri="{FF2B5EF4-FFF2-40B4-BE49-F238E27FC236}">
                <a16:creationId xmlns:a16="http://schemas.microsoft.com/office/drawing/2014/main" id="{FD763798-9444-F4DC-8138-0DE3BA0FE8E9}"/>
              </a:ext>
            </a:extLst>
          </p:cNvPr>
          <p:cNvSpPr/>
          <p:nvPr/>
        </p:nvSpPr>
        <p:spPr>
          <a:xfrm>
            <a:off x="3207459" y="3033444"/>
            <a:ext cx="0" cy="180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14D080A-C05D-8BE3-CED8-105CAE5FD1F3}"/>
              </a:ext>
            </a:extLst>
          </p:cNvPr>
          <p:cNvSpPr/>
          <p:nvPr/>
        </p:nvSpPr>
        <p:spPr>
          <a:xfrm>
            <a:off x="3076892" y="2374275"/>
            <a:ext cx="1740589" cy="46806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 composition</a:t>
            </a:r>
          </a:p>
        </p:txBody>
      </p:sp>
      <p:sp>
        <p:nvSpPr>
          <p:cNvPr id="87" name="Right Brace 86">
            <a:extLst>
              <a:ext uri="{FF2B5EF4-FFF2-40B4-BE49-F238E27FC236}">
                <a16:creationId xmlns:a16="http://schemas.microsoft.com/office/drawing/2014/main" id="{39BB4703-BDAB-01C7-38C9-DD8E59A88520}"/>
              </a:ext>
            </a:extLst>
          </p:cNvPr>
          <p:cNvSpPr/>
          <p:nvPr/>
        </p:nvSpPr>
        <p:spPr>
          <a:xfrm rot="16200000">
            <a:off x="3748346" y="1189308"/>
            <a:ext cx="350250" cy="37129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45670C7-1EB9-818D-50CE-C72A83F08C3B}"/>
              </a:ext>
            </a:extLst>
          </p:cNvPr>
          <p:cNvSpPr/>
          <p:nvPr/>
        </p:nvSpPr>
        <p:spPr>
          <a:xfrm>
            <a:off x="2561000" y="1192359"/>
            <a:ext cx="1362471" cy="53339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Harvest index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40E5A1D-84C2-5DEA-21FA-69685C1705CB}"/>
              </a:ext>
            </a:extLst>
          </p:cNvPr>
          <p:cNvCxnSpPr>
            <a:cxnSpLocks/>
          </p:cNvCxnSpPr>
          <p:nvPr/>
        </p:nvCxnSpPr>
        <p:spPr>
          <a:xfrm flipH="1">
            <a:off x="3023928" y="1740218"/>
            <a:ext cx="7245" cy="1481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306F340-FE86-4E3F-1A22-5F0142EBD0B7}"/>
              </a:ext>
            </a:extLst>
          </p:cNvPr>
          <p:cNvSpPr txBox="1"/>
          <p:nvPr/>
        </p:nvSpPr>
        <p:spPr>
          <a:xfrm>
            <a:off x="5687878" y="47269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DC1B912-9442-900F-E96F-BBCBF60AA7D6}"/>
              </a:ext>
            </a:extLst>
          </p:cNvPr>
          <p:cNvSpPr/>
          <p:nvPr/>
        </p:nvSpPr>
        <p:spPr>
          <a:xfrm>
            <a:off x="2478204" y="4032332"/>
            <a:ext cx="1362471" cy="53339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Utilisation factors</a:t>
            </a:r>
          </a:p>
        </p:txBody>
      </p:sp>
      <p:sp>
        <p:nvSpPr>
          <p:cNvPr id="94" name="Right Brace 93">
            <a:extLst>
              <a:ext uri="{FF2B5EF4-FFF2-40B4-BE49-F238E27FC236}">
                <a16:creationId xmlns:a16="http://schemas.microsoft.com/office/drawing/2014/main" id="{262A4803-D7FF-4383-13C6-AC5068BBC164}"/>
              </a:ext>
            </a:extLst>
          </p:cNvPr>
          <p:cNvSpPr/>
          <p:nvPr/>
        </p:nvSpPr>
        <p:spPr>
          <a:xfrm rot="5400000">
            <a:off x="3081486" y="2526263"/>
            <a:ext cx="200377" cy="279874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C008464-B274-BD51-3580-CD458C796C0A}"/>
              </a:ext>
            </a:extLst>
          </p:cNvPr>
          <p:cNvSpPr/>
          <p:nvPr/>
        </p:nvSpPr>
        <p:spPr>
          <a:xfrm>
            <a:off x="4505377" y="4022605"/>
            <a:ext cx="1698957" cy="199830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Dry matter from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-Cultivated forages (Maps ???)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-Concentrate feeds (Maps)</a:t>
            </a:r>
          </a:p>
        </p:txBody>
      </p:sp>
      <p:sp>
        <p:nvSpPr>
          <p:cNvPr id="101" name="Right Brace 100">
            <a:extLst>
              <a:ext uri="{FF2B5EF4-FFF2-40B4-BE49-F238E27FC236}">
                <a16:creationId xmlns:a16="http://schemas.microsoft.com/office/drawing/2014/main" id="{0E2A78EF-FC5A-C365-CE04-7B63B3F1931D}"/>
              </a:ext>
            </a:extLst>
          </p:cNvPr>
          <p:cNvSpPr/>
          <p:nvPr/>
        </p:nvSpPr>
        <p:spPr>
          <a:xfrm rot="5400000">
            <a:off x="5242964" y="3301609"/>
            <a:ext cx="223783" cy="12376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2ADFFE4D-5D4F-C9D1-4CA2-8E1C4624ED8B}"/>
              </a:ext>
            </a:extLst>
          </p:cNvPr>
          <p:cNvSpPr/>
          <p:nvPr/>
        </p:nvSpPr>
        <p:spPr>
          <a:xfrm rot="9900000">
            <a:off x="4651984" y="1756393"/>
            <a:ext cx="1110293" cy="581066"/>
          </a:xfrm>
          <a:prstGeom prst="swooshArrow">
            <a:avLst>
              <a:gd name="adj1" fmla="val 16310"/>
              <a:gd name="adj2" fmla="val 3137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4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AA141-3C55-E69C-CBD3-6A64F7E6920B}"/>
              </a:ext>
            </a:extLst>
          </p:cNvPr>
          <p:cNvSpPr txBox="1"/>
          <p:nvPr/>
        </p:nvSpPr>
        <p:spPr>
          <a:xfrm>
            <a:off x="4408939" y="1408603"/>
            <a:ext cx="196237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 input</a:t>
            </a:r>
          </a:p>
        </p:txBody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E256A3A9-BDD3-705F-7F14-DE581E60A33B}"/>
              </a:ext>
            </a:extLst>
          </p:cNvPr>
          <p:cNvSpPr/>
          <p:nvPr/>
        </p:nvSpPr>
        <p:spPr>
          <a:xfrm rot="15186755">
            <a:off x="5947400" y="5687859"/>
            <a:ext cx="823406" cy="728188"/>
          </a:xfrm>
          <a:prstGeom prst="swooshArrow">
            <a:avLst>
              <a:gd name="adj1" fmla="val 16310"/>
              <a:gd name="adj2" fmla="val 3137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4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87A66-2C98-4530-3FC7-7FA4E00D9C53}"/>
              </a:ext>
            </a:extLst>
          </p:cNvPr>
          <p:cNvSpPr txBox="1"/>
          <p:nvPr/>
        </p:nvSpPr>
        <p:spPr>
          <a:xfrm>
            <a:off x="6366160" y="5898066"/>
            <a:ext cx="2211757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 input</a:t>
            </a:r>
          </a:p>
        </p:txBody>
      </p:sp>
      <p:sp>
        <p:nvSpPr>
          <p:cNvPr id="12" name="Shape 11">
            <a:extLst>
              <a:ext uri="{FF2B5EF4-FFF2-40B4-BE49-F238E27FC236}">
                <a16:creationId xmlns:a16="http://schemas.microsoft.com/office/drawing/2014/main" id="{179E5D28-22A0-63A0-3039-7000B9E2ECEB}"/>
              </a:ext>
            </a:extLst>
          </p:cNvPr>
          <p:cNvSpPr/>
          <p:nvPr/>
        </p:nvSpPr>
        <p:spPr>
          <a:xfrm rot="-2100000" flipH="1">
            <a:off x="4000384" y="889445"/>
            <a:ext cx="823406" cy="917238"/>
          </a:xfrm>
          <a:prstGeom prst="swooshArrow">
            <a:avLst>
              <a:gd name="adj1" fmla="val 16310"/>
              <a:gd name="adj2" fmla="val 3137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4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9AE09-1EE8-C6AF-FF61-B0320D72A378}"/>
              </a:ext>
            </a:extLst>
          </p:cNvPr>
          <p:cNvSpPr txBox="1"/>
          <p:nvPr/>
        </p:nvSpPr>
        <p:spPr>
          <a:xfrm flipH="1">
            <a:off x="702267" y="4825261"/>
            <a:ext cx="1669077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 input</a:t>
            </a:r>
          </a:p>
        </p:txBody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9D6B905D-C448-C332-9E95-3A3BE7146D38}"/>
              </a:ext>
            </a:extLst>
          </p:cNvPr>
          <p:cNvSpPr/>
          <p:nvPr/>
        </p:nvSpPr>
        <p:spPr>
          <a:xfrm rot="1784084">
            <a:off x="1771906" y="4047620"/>
            <a:ext cx="541883" cy="917238"/>
          </a:xfrm>
          <a:prstGeom prst="swooshArrow">
            <a:avLst>
              <a:gd name="adj1" fmla="val 16310"/>
              <a:gd name="adj2" fmla="val 3137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4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073DF-7BD9-60BE-7CCF-D91A734BCEFE}"/>
              </a:ext>
            </a:extLst>
          </p:cNvPr>
          <p:cNvSpPr txBox="1"/>
          <p:nvPr/>
        </p:nvSpPr>
        <p:spPr>
          <a:xfrm>
            <a:off x="10765766" y="8005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64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Feed energy availability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0ADBA8-6E1A-17E6-9315-BE6AD207D7E1}"/>
              </a:ext>
            </a:extLst>
          </p:cNvPr>
          <p:cNvSpPr/>
          <p:nvPr/>
        </p:nvSpPr>
        <p:spPr>
          <a:xfrm>
            <a:off x="2669559" y="4293444"/>
            <a:ext cx="1224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Potential annual ME available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9372CC-76EE-CB2B-80DB-98433D2DB0D7}"/>
              </a:ext>
            </a:extLst>
          </p:cNvPr>
          <p:cNvSpPr/>
          <p:nvPr/>
        </p:nvSpPr>
        <p:spPr>
          <a:xfrm>
            <a:off x="1481559" y="1629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Land use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A47A58-4A16-4CC8-F20D-2301208FE6B5}"/>
              </a:ext>
            </a:extLst>
          </p:cNvPr>
          <p:cNvSpPr/>
          <p:nvPr/>
        </p:nvSpPr>
        <p:spPr>
          <a:xfrm>
            <a:off x="185559" y="1629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 dirty="0">
                <a:solidFill>
                  <a:srgbClr val="000000"/>
                </a:solidFill>
                <a:latin typeface="Arial"/>
              </a:rPr>
              <a:t>Dry matter productivity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57ECD8-2AF4-9DDD-EE36-ABF1CEAFCE60}"/>
              </a:ext>
            </a:extLst>
          </p:cNvPr>
          <p:cNvSpPr/>
          <p:nvPr/>
        </p:nvSpPr>
        <p:spPr>
          <a:xfrm>
            <a:off x="1481559" y="2421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 dirty="0">
                <a:solidFill>
                  <a:srgbClr val="000000"/>
                </a:solidFill>
                <a:latin typeface="Arial"/>
              </a:rPr>
              <a:t>Phenology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7CAB91-6D0E-9B83-DE2B-65C16658197C}"/>
              </a:ext>
            </a:extLst>
          </p:cNvPr>
          <p:cNvSpPr/>
          <p:nvPr/>
        </p:nvSpPr>
        <p:spPr>
          <a:xfrm>
            <a:off x="2705559" y="3213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Crop type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039504-15CE-6B3C-AF52-685C5941979C}"/>
              </a:ext>
            </a:extLst>
          </p:cNvPr>
          <p:cNvSpPr/>
          <p:nvPr/>
        </p:nvSpPr>
        <p:spPr>
          <a:xfrm>
            <a:off x="1445559" y="3213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Pasture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F0F93B-438F-F6D3-D588-6F2A0BFC845D}"/>
              </a:ext>
            </a:extLst>
          </p:cNvPr>
          <p:cNvSpPr/>
          <p:nvPr/>
        </p:nvSpPr>
        <p:spPr>
          <a:xfrm>
            <a:off x="185559" y="2421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Biomass burning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F7965E-2955-5D8D-D5C2-3934D2AFF912}"/>
              </a:ext>
            </a:extLst>
          </p:cNvPr>
          <p:cNvSpPr/>
          <p:nvPr/>
        </p:nvSpPr>
        <p:spPr>
          <a:xfrm>
            <a:off x="185559" y="3213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Grazing restricted areas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E59A9E-2544-89A3-A6EF-3D00BE4D3098}"/>
              </a:ext>
            </a:extLst>
          </p:cNvPr>
          <p:cNvSpPr/>
          <p:nvPr/>
        </p:nvSpPr>
        <p:spPr>
          <a:xfrm>
            <a:off x="2777559" y="1629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Feed energy concentration*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22E6A7-F892-A534-2A92-DFC0FAF7C6CD}"/>
              </a:ext>
            </a:extLst>
          </p:cNvPr>
          <p:cNvSpPr/>
          <p:nvPr/>
        </p:nvSpPr>
        <p:spPr>
          <a:xfrm>
            <a:off x="3965559" y="3213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>
            <a:noAutofit/>
          </a:bodyPr>
          <a:lstStyle/>
          <a:p>
            <a:pPr algn="ctr"/>
            <a:r>
              <a:rPr lang="en-GB" sz="1200" b="0" strike="noStrike" spc="-1" dirty="0">
                <a:solidFill>
                  <a:srgbClr val="000000"/>
                </a:solidFill>
                <a:latin typeface="Arial"/>
              </a:rPr>
              <a:t>Cultivated forages </a:t>
            </a: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DCCB94BE-EB67-F56D-263E-92578B3625FE}"/>
              </a:ext>
            </a:extLst>
          </p:cNvPr>
          <p:cNvSpPr/>
          <p:nvPr/>
        </p:nvSpPr>
        <p:spPr>
          <a:xfrm>
            <a:off x="761559" y="2205444"/>
            <a:ext cx="0" cy="216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260A00EE-9D18-71F3-2A33-5B40036F5466}"/>
              </a:ext>
            </a:extLst>
          </p:cNvPr>
          <p:cNvSpPr/>
          <p:nvPr/>
        </p:nvSpPr>
        <p:spPr>
          <a:xfrm>
            <a:off x="761559" y="2997444"/>
            <a:ext cx="0" cy="216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Straight Connector 15">
            <a:extLst>
              <a:ext uri="{FF2B5EF4-FFF2-40B4-BE49-F238E27FC236}">
                <a16:creationId xmlns:a16="http://schemas.microsoft.com/office/drawing/2014/main" id="{9A4722E1-342B-C9C8-2F95-6E008248DA5E}"/>
              </a:ext>
            </a:extLst>
          </p:cNvPr>
          <p:cNvSpPr/>
          <p:nvPr/>
        </p:nvSpPr>
        <p:spPr>
          <a:xfrm>
            <a:off x="2057559" y="2205444"/>
            <a:ext cx="0" cy="216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Straight Connector 16">
            <a:extLst>
              <a:ext uri="{FF2B5EF4-FFF2-40B4-BE49-F238E27FC236}">
                <a16:creationId xmlns:a16="http://schemas.microsoft.com/office/drawing/2014/main" id="{BDEC2F82-FE22-1B4F-618D-0A1F1F28ABBE}"/>
              </a:ext>
            </a:extLst>
          </p:cNvPr>
          <p:cNvSpPr/>
          <p:nvPr/>
        </p:nvSpPr>
        <p:spPr>
          <a:xfrm>
            <a:off x="2060439" y="2997444"/>
            <a:ext cx="0" cy="216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9F884BFB-A9BF-F490-3A79-4833A3F24221}"/>
              </a:ext>
            </a:extLst>
          </p:cNvPr>
          <p:cNvSpPr/>
          <p:nvPr/>
        </p:nvSpPr>
        <p:spPr>
          <a:xfrm>
            <a:off x="761559" y="3033444"/>
            <a:ext cx="37286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90F4E683-A86C-FACD-7EB1-3112B3C8AE93}"/>
              </a:ext>
            </a:extLst>
          </p:cNvPr>
          <p:cNvSpPr/>
          <p:nvPr/>
        </p:nvSpPr>
        <p:spPr>
          <a:xfrm>
            <a:off x="4490159" y="3033444"/>
            <a:ext cx="0" cy="180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Straight Connector 19">
            <a:extLst>
              <a:ext uri="{FF2B5EF4-FFF2-40B4-BE49-F238E27FC236}">
                <a16:creationId xmlns:a16="http://schemas.microsoft.com/office/drawing/2014/main" id="{EB4D96F9-6F01-E3F4-2362-9CE8ED2A15F6}"/>
              </a:ext>
            </a:extLst>
          </p:cNvPr>
          <p:cNvSpPr/>
          <p:nvPr/>
        </p:nvSpPr>
        <p:spPr>
          <a:xfrm>
            <a:off x="4505559" y="3789444"/>
            <a:ext cx="0" cy="144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8E16D198-C8FE-C57F-9C2A-7FE55841AB1F}"/>
              </a:ext>
            </a:extLst>
          </p:cNvPr>
          <p:cNvSpPr/>
          <p:nvPr/>
        </p:nvSpPr>
        <p:spPr>
          <a:xfrm flipH="1">
            <a:off x="1985558" y="3933443"/>
            <a:ext cx="3794295" cy="1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3DE9A54D-4B2B-016A-3675-796132B89067}"/>
              </a:ext>
            </a:extLst>
          </p:cNvPr>
          <p:cNvSpPr/>
          <p:nvPr/>
        </p:nvSpPr>
        <p:spPr>
          <a:xfrm>
            <a:off x="1985559" y="3789444"/>
            <a:ext cx="0" cy="144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87C6A1AF-EBC7-FC21-52F3-A4AB5AFB5737}"/>
              </a:ext>
            </a:extLst>
          </p:cNvPr>
          <p:cNvSpPr/>
          <p:nvPr/>
        </p:nvSpPr>
        <p:spPr>
          <a:xfrm>
            <a:off x="3209559" y="3789444"/>
            <a:ext cx="0" cy="144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4D7A9B0E-D134-2864-0626-07E7C986AB87}"/>
              </a:ext>
            </a:extLst>
          </p:cNvPr>
          <p:cNvSpPr/>
          <p:nvPr/>
        </p:nvSpPr>
        <p:spPr>
          <a:xfrm>
            <a:off x="3209559" y="3933444"/>
            <a:ext cx="0" cy="360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007F28-E8A3-AC05-E0AE-B4D568DA0FC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21559" y="3213444"/>
            <a:ext cx="180000" cy="180000"/>
          </a:xfrm>
          <a:prstGeom prst="rect">
            <a:avLst/>
          </a:prstGeom>
          <a:ln w="0"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855AD3-B9CE-660F-7470-154C9FE011E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21559" y="2421444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226DDD-5AAF-9D04-8664-207F16DEE2CE}"/>
              </a:ext>
            </a:extLst>
          </p:cNvPr>
          <p:cNvSpPr txBox="1"/>
          <p:nvPr/>
        </p:nvSpPr>
        <p:spPr>
          <a:xfrm>
            <a:off x="1877559" y="3693024"/>
            <a:ext cx="216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F6CAE1-AA55-6C63-C28B-109F93F03FCC}"/>
              </a:ext>
            </a:extLst>
          </p:cNvPr>
          <p:cNvSpPr txBox="1"/>
          <p:nvPr/>
        </p:nvSpPr>
        <p:spPr>
          <a:xfrm>
            <a:off x="3079900" y="3416747"/>
            <a:ext cx="215961" cy="57599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    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79A465-6013-A676-AE4E-2C38953C74D0}"/>
              </a:ext>
            </a:extLst>
          </p:cNvPr>
          <p:cNvSpPr txBox="1"/>
          <p:nvPr/>
        </p:nvSpPr>
        <p:spPr>
          <a:xfrm>
            <a:off x="4401423" y="3688284"/>
            <a:ext cx="216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*</a:t>
            </a:r>
          </a:p>
        </p:txBody>
      </p:sp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FAAB147C-66BF-1361-0BCA-AD22E62EE475}"/>
              </a:ext>
            </a:extLst>
          </p:cNvPr>
          <p:cNvSpPr/>
          <p:nvPr/>
        </p:nvSpPr>
        <p:spPr>
          <a:xfrm>
            <a:off x="761559" y="3033444"/>
            <a:ext cx="720000" cy="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GB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43CCCE-10AA-9DDB-8519-1A0C923075D8}"/>
              </a:ext>
            </a:extLst>
          </p:cNvPr>
          <p:cNvSpPr txBox="1"/>
          <p:nvPr/>
        </p:nvSpPr>
        <p:spPr>
          <a:xfrm>
            <a:off x="6363163" y="1504316"/>
            <a:ext cx="5643278" cy="5233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Extract total above ground dry matter production (DMP) (kg/ha/day)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Exclude areas with burn scars and regions where grazing is restricted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Calculate start and end of growing season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Attribute total DMP to pastureland and cropland (feedable crops)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Consider utilization factors and harvest indices for pasture and crops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Dry matter from cultivated forages and concentrate feeds estimated based on government statistics, reports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Apply metabolizable energy (ME) concentration per feed type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EB2FE50-F6E3-12CA-8087-F4176B161B26}"/>
              </a:ext>
            </a:extLst>
          </p:cNvPr>
          <p:cNvSpPr/>
          <p:nvPr/>
        </p:nvSpPr>
        <p:spPr>
          <a:xfrm>
            <a:off x="5205060" y="3213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>
            <a:noAutofit/>
          </a:bodyPr>
          <a:lstStyle/>
          <a:p>
            <a:pPr algn="ctr"/>
            <a:r>
              <a:rPr lang="en-GB" sz="1200" b="0" strike="noStrike" spc="-1" dirty="0">
                <a:solidFill>
                  <a:srgbClr val="000000"/>
                </a:solidFill>
                <a:latin typeface="Arial"/>
              </a:rPr>
              <a:t>Concentrate feeds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70A10F-A8CE-C9FF-2DA6-720B2F26E1EB}"/>
              </a:ext>
            </a:extLst>
          </p:cNvPr>
          <p:cNvSpPr txBox="1"/>
          <p:nvPr/>
        </p:nvSpPr>
        <p:spPr>
          <a:xfrm>
            <a:off x="5654009" y="3675584"/>
            <a:ext cx="216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*</a:t>
            </a:r>
          </a:p>
        </p:txBody>
      </p:sp>
      <p:sp>
        <p:nvSpPr>
          <p:cNvPr id="50" name="Straight Connector 49">
            <a:extLst>
              <a:ext uri="{FF2B5EF4-FFF2-40B4-BE49-F238E27FC236}">
                <a16:creationId xmlns:a16="http://schemas.microsoft.com/office/drawing/2014/main" id="{E7D38B8C-B603-BB4F-0CB1-69A7F56CCC03}"/>
              </a:ext>
            </a:extLst>
          </p:cNvPr>
          <p:cNvSpPr/>
          <p:nvPr/>
        </p:nvSpPr>
        <p:spPr>
          <a:xfrm>
            <a:off x="5775559" y="3776744"/>
            <a:ext cx="0" cy="144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Straight Connector 33">
            <a:extLst>
              <a:ext uri="{FF2B5EF4-FFF2-40B4-BE49-F238E27FC236}">
                <a16:creationId xmlns:a16="http://schemas.microsoft.com/office/drawing/2014/main" id="{131EA53C-48B2-9533-64B9-CC7992FCBB72}"/>
              </a:ext>
            </a:extLst>
          </p:cNvPr>
          <p:cNvSpPr/>
          <p:nvPr/>
        </p:nvSpPr>
        <p:spPr>
          <a:xfrm>
            <a:off x="3207459" y="3033444"/>
            <a:ext cx="0" cy="180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5F58CD-93DE-4B7F-EC72-553DBE995BEF}"/>
              </a:ext>
            </a:extLst>
          </p:cNvPr>
          <p:cNvSpPr/>
          <p:nvPr/>
        </p:nvSpPr>
        <p:spPr>
          <a:xfrm>
            <a:off x="3935662" y="4112591"/>
            <a:ext cx="2427499" cy="215103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 quality parameters by production system</a:t>
            </a:r>
          </a:p>
          <a:p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-OM</a:t>
            </a:r>
          </a:p>
          <a:p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-ME</a:t>
            </a:r>
          </a:p>
          <a:p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-IVDMD</a:t>
            </a:r>
          </a:p>
          <a:p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-NDF</a:t>
            </a:r>
          </a:p>
          <a:p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2B9131-1D0E-9E2A-9B17-9DEEDFFA9A08}"/>
              </a:ext>
            </a:extLst>
          </p:cNvPr>
          <p:cNvGrpSpPr/>
          <p:nvPr/>
        </p:nvGrpSpPr>
        <p:grpSpPr>
          <a:xfrm>
            <a:off x="6056757" y="5914276"/>
            <a:ext cx="1509182" cy="823406"/>
            <a:chOff x="5995009" y="5795527"/>
            <a:chExt cx="1509182" cy="823406"/>
          </a:xfrm>
        </p:grpSpPr>
        <p:sp>
          <p:nvSpPr>
            <p:cNvPr id="31" name="Shape 30">
              <a:extLst>
                <a:ext uri="{FF2B5EF4-FFF2-40B4-BE49-F238E27FC236}">
                  <a16:creationId xmlns:a16="http://schemas.microsoft.com/office/drawing/2014/main" id="{B34B6269-D17C-728D-63D9-5876C2230DD8}"/>
                </a:ext>
              </a:extLst>
            </p:cNvPr>
            <p:cNvSpPr/>
            <p:nvPr/>
          </p:nvSpPr>
          <p:spPr>
            <a:xfrm rot="15186755">
              <a:off x="5947400" y="5843136"/>
              <a:ext cx="823406" cy="728188"/>
            </a:xfrm>
            <a:prstGeom prst="swooshArrow">
              <a:avLst>
                <a:gd name="adj1" fmla="val 16310"/>
                <a:gd name="adj2" fmla="val 31370"/>
              </a:avLst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4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>
                <a:highlight>
                  <a:srgbClr val="FFFF00"/>
                </a:highlight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434E28-D1FE-A3AC-29E3-CBD962357D30}"/>
                </a:ext>
              </a:extLst>
            </p:cNvPr>
            <p:cNvSpPr txBox="1"/>
            <p:nvPr/>
          </p:nvSpPr>
          <p:spPr>
            <a:xfrm>
              <a:off x="6179124" y="6011780"/>
              <a:ext cx="1325067" cy="3139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Expert 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5223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5215268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dirty="0">
                <a:latin typeface="Arial"/>
                <a:cs typeface="Arial"/>
              </a:rPr>
              <a:t>Livestock energy requirements</a:t>
            </a:r>
          </a:p>
        </p:txBody>
      </p:sp>
      <p:sp>
        <p:nvSpPr>
          <p:cNvPr id="5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43CCCE-10AA-9DDB-8519-1A0C923075D8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Using standard equations as per CSIRO (2008)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Requirements for maintenance growth, locomotion, gestation and lactation</a:t>
            </a:r>
          </a:p>
        </p:txBody>
      </p:sp>
      <p:pic>
        <p:nvPicPr>
          <p:cNvPr id="3" name="Picture 2" descr="https://media.istockphoto.com/photos/zebu-cattle-of-fulani-herder-along-highway-in-northern-sahel-yatenga-picture-id647760802?b=1&amp;k=20&amp;m=647760802&amp;s=170667a&amp;w=0&amp;h=6OfKhki6hfcbPWBESvmIWR2DBt8iuOtYjYB8AZhFK2I=">
            <a:extLst>
              <a:ext uri="{FF2B5EF4-FFF2-40B4-BE49-F238E27FC236}">
                <a16:creationId xmlns:a16="http://schemas.microsoft.com/office/drawing/2014/main" id="{D63CD691-9736-EBD5-1832-B1B0B153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32" r="1776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1791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Livestock energy requirements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43CCCE-10AA-9DDB-8519-1A0C923075D8}"/>
              </a:ext>
            </a:extLst>
          </p:cNvPr>
          <p:cNvSpPr txBox="1"/>
          <p:nvPr/>
        </p:nvSpPr>
        <p:spPr>
          <a:xfrm>
            <a:off x="6363163" y="1504316"/>
            <a:ext cx="5643278" cy="50975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Herd and flock disaggregation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Sheep and goats (Adult and young), Cattle (Bulls, steers, cows, heifers and calves), Horses, Mules, Donkeys and Camels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Livestock population estimated using gridded livestock of the world data and FAOSTAT</a:t>
            </a:r>
          </a:p>
        </p:txBody>
      </p:sp>
      <p:pic>
        <p:nvPicPr>
          <p:cNvPr id="5" name="Picture 2" descr="https://media.istockphoto.com/photos/zebu-cattle-of-fulani-herder-along-highway-in-northern-sahel-yatenga-picture-id647760802?b=1&amp;k=20&amp;m=647760802&amp;s=170667a&amp;w=0&amp;h=6OfKhki6hfcbPWBESvmIWR2DBt8iuOtYjYB8AZhFK2I=">
            <a:extLst>
              <a:ext uri="{FF2B5EF4-FFF2-40B4-BE49-F238E27FC236}">
                <a16:creationId xmlns:a16="http://schemas.microsoft.com/office/drawing/2014/main" id="{73A8A794-E5A9-414F-D2BA-5B6A7004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868950" y="4960316"/>
            <a:ext cx="2820259" cy="1872467"/>
          </a:xfrm>
          <a:prstGeom prst="rect">
            <a:avLst/>
          </a:prstGeom>
          <a:ln w="0">
            <a:noFill/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392F03E-22AD-5169-856F-1105DF8C2254}"/>
              </a:ext>
            </a:extLst>
          </p:cNvPr>
          <p:cNvSpPr/>
          <p:nvPr/>
        </p:nvSpPr>
        <p:spPr>
          <a:xfrm>
            <a:off x="1539209" y="1504316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 dirty="0">
                <a:solidFill>
                  <a:srgbClr val="000000"/>
                </a:solidFill>
                <a:latin typeface="Arial"/>
              </a:rPr>
              <a:t>Livestock population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71831C4-9C84-3F20-9535-75AB19A06918}"/>
              </a:ext>
            </a:extLst>
          </p:cNvPr>
          <p:cNvSpPr/>
          <p:nvPr/>
        </p:nvSpPr>
        <p:spPr>
          <a:xfrm>
            <a:off x="3458592" y="2656316"/>
            <a:ext cx="1543188" cy="53339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Herd composition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5EE6BA-968B-839C-6759-31B91C170210}"/>
              </a:ext>
            </a:extLst>
          </p:cNvPr>
          <p:cNvCxnSpPr>
            <a:cxnSpLocks/>
          </p:cNvCxnSpPr>
          <p:nvPr/>
        </p:nvCxnSpPr>
        <p:spPr>
          <a:xfrm flipH="1">
            <a:off x="2617386" y="2921835"/>
            <a:ext cx="8412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A342D23-8B03-188F-E08D-6715CAC4FECC}"/>
              </a:ext>
            </a:extLst>
          </p:cNvPr>
          <p:cNvSpPr/>
          <p:nvPr/>
        </p:nvSpPr>
        <p:spPr>
          <a:xfrm>
            <a:off x="1539209" y="2656316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 dirty="0">
                <a:solidFill>
                  <a:srgbClr val="000000"/>
                </a:solidFill>
                <a:latin typeface="Arial"/>
              </a:rPr>
              <a:t>Herd composition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A71DB-7BE3-6F67-5B61-BEBCA0A8F069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097209" y="2080316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hape 11">
            <a:extLst>
              <a:ext uri="{FF2B5EF4-FFF2-40B4-BE49-F238E27FC236}">
                <a16:creationId xmlns:a16="http://schemas.microsoft.com/office/drawing/2014/main" id="{8F791B87-9DD2-CA36-AE29-1EFC69556292}"/>
              </a:ext>
            </a:extLst>
          </p:cNvPr>
          <p:cNvSpPr/>
          <p:nvPr/>
        </p:nvSpPr>
        <p:spPr>
          <a:xfrm rot="6413245" flipV="1">
            <a:off x="4151964" y="1788032"/>
            <a:ext cx="1082585" cy="728188"/>
          </a:xfrm>
          <a:prstGeom prst="swooshArrow">
            <a:avLst>
              <a:gd name="adj1" fmla="val 16310"/>
              <a:gd name="adj2" fmla="val 3137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4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C9B9E-1CDA-4A30-2882-AD2812F320AC}"/>
              </a:ext>
            </a:extLst>
          </p:cNvPr>
          <p:cNvSpPr txBox="1"/>
          <p:nvPr/>
        </p:nvSpPr>
        <p:spPr>
          <a:xfrm>
            <a:off x="4769329" y="1838194"/>
            <a:ext cx="1325067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 input</a:t>
            </a:r>
          </a:p>
        </p:txBody>
      </p:sp>
    </p:spTree>
    <p:extLst>
      <p:ext uri="{BB962C8B-B14F-4D97-AF65-F5344CB8AC3E}">
        <p14:creationId xmlns:p14="http://schemas.microsoft.com/office/powerpoint/2010/main" val="4016489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Livestock energy requirements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43CCCE-10AA-9DDB-8519-1A0C923075D8}"/>
              </a:ext>
            </a:extLst>
          </p:cNvPr>
          <p:cNvSpPr txBox="1"/>
          <p:nvPr/>
        </p:nvSpPr>
        <p:spPr>
          <a:xfrm>
            <a:off x="6363163" y="1504316"/>
            <a:ext cx="5643278" cy="50975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Herd and flock disaggregation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Sheep and goats (Adult and young), Cattle (Bulls, steers, cows, heifers and calves), Horses, Mules, Donkeys and Camels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Livestock population estimated using gridded livestock of the world data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Estimate seasonal ME requirements for maintenance growth, locomotion, gestation and lactation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s://media.istockphoto.com/photos/zebu-cattle-of-fulani-herder-along-highway-in-northern-sahel-yatenga-picture-id647760802?b=1&amp;k=20&amp;m=647760802&amp;s=170667a&amp;w=0&amp;h=6OfKhki6hfcbPWBESvmIWR2DBt8iuOtYjYB8AZhFK2I=">
            <a:extLst>
              <a:ext uri="{FF2B5EF4-FFF2-40B4-BE49-F238E27FC236}">
                <a16:creationId xmlns:a16="http://schemas.microsoft.com/office/drawing/2014/main" id="{73A8A794-E5A9-414F-D2BA-5B6A7004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8129848" y="4947092"/>
            <a:ext cx="2820259" cy="1872467"/>
          </a:xfrm>
          <a:prstGeom prst="rect">
            <a:avLst/>
          </a:prstGeom>
          <a:ln w="0">
            <a:noFill/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392F03E-22AD-5169-856F-1105DF8C2254}"/>
              </a:ext>
            </a:extLst>
          </p:cNvPr>
          <p:cNvSpPr/>
          <p:nvPr/>
        </p:nvSpPr>
        <p:spPr>
          <a:xfrm>
            <a:off x="1539209" y="1504316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Herd composition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174892-6A1F-99A1-D88E-B1DCC9EC75DA}"/>
              </a:ext>
            </a:extLst>
          </p:cNvPr>
          <p:cNvSpPr/>
          <p:nvPr/>
        </p:nvSpPr>
        <p:spPr>
          <a:xfrm>
            <a:off x="2763209" y="3088316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 dirty="0">
                <a:solidFill>
                  <a:srgbClr val="000000"/>
                </a:solidFill>
                <a:latin typeface="Arial"/>
              </a:rPr>
              <a:t>Seasonal estimates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30D684-DF1A-BF1C-BCBF-E7EE1BFD3039}"/>
              </a:ext>
            </a:extLst>
          </p:cNvPr>
          <p:cNvSpPr/>
          <p:nvPr/>
        </p:nvSpPr>
        <p:spPr>
          <a:xfrm>
            <a:off x="2835209" y="1504316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-Weight </a:t>
            </a:r>
          </a:p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-Growth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E3DF3A-783F-82B5-CA70-BED1209DC1C6}"/>
              </a:ext>
            </a:extLst>
          </p:cNvPr>
          <p:cNvSpPr/>
          <p:nvPr/>
        </p:nvSpPr>
        <p:spPr>
          <a:xfrm>
            <a:off x="2043209" y="2296316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-Full term </a:t>
            </a:r>
          </a:p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-Milk yield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FBF15F-FEA7-22FD-9E31-3982C0F4D4F9}"/>
              </a:ext>
            </a:extLst>
          </p:cNvPr>
          <p:cNvSpPr/>
          <p:nvPr/>
        </p:nvSpPr>
        <p:spPr>
          <a:xfrm>
            <a:off x="3591209" y="2296316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Draught power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7D01F1-AF42-A1BC-D1BE-390408BA3C6B}"/>
              </a:ext>
            </a:extLst>
          </p:cNvPr>
          <p:cNvSpPr/>
          <p:nvPr/>
        </p:nvSpPr>
        <p:spPr>
          <a:xfrm>
            <a:off x="4131209" y="1504316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Locomotion</a:t>
            </a:r>
          </a:p>
        </p:txBody>
      </p:sp>
      <p:sp>
        <p:nvSpPr>
          <p:cNvPr id="38" name="Straight Connector 37">
            <a:extLst>
              <a:ext uri="{FF2B5EF4-FFF2-40B4-BE49-F238E27FC236}">
                <a16:creationId xmlns:a16="http://schemas.microsoft.com/office/drawing/2014/main" id="{DE088B29-BFCC-793E-E042-143788CEAECA}"/>
              </a:ext>
            </a:extLst>
          </p:cNvPr>
          <p:cNvSpPr/>
          <p:nvPr/>
        </p:nvSpPr>
        <p:spPr>
          <a:xfrm>
            <a:off x="4959209" y="2080316"/>
            <a:ext cx="0" cy="1296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Straight Connector 38">
            <a:extLst>
              <a:ext uri="{FF2B5EF4-FFF2-40B4-BE49-F238E27FC236}">
                <a16:creationId xmlns:a16="http://schemas.microsoft.com/office/drawing/2014/main" id="{4E94C2D3-928D-F437-4077-BA8AAD2A1124}"/>
              </a:ext>
            </a:extLst>
          </p:cNvPr>
          <p:cNvSpPr/>
          <p:nvPr/>
        </p:nvSpPr>
        <p:spPr>
          <a:xfrm>
            <a:off x="4167209" y="2872316"/>
            <a:ext cx="0" cy="360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Straight Connector 39">
            <a:extLst>
              <a:ext uri="{FF2B5EF4-FFF2-40B4-BE49-F238E27FC236}">
                <a16:creationId xmlns:a16="http://schemas.microsoft.com/office/drawing/2014/main" id="{1DAE73A3-361A-0714-1EBE-3CE82FA2072C}"/>
              </a:ext>
            </a:extLst>
          </p:cNvPr>
          <p:cNvSpPr/>
          <p:nvPr/>
        </p:nvSpPr>
        <p:spPr>
          <a:xfrm>
            <a:off x="2511209" y="2872316"/>
            <a:ext cx="0" cy="360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Straight Connector 40">
            <a:extLst>
              <a:ext uri="{FF2B5EF4-FFF2-40B4-BE49-F238E27FC236}">
                <a16:creationId xmlns:a16="http://schemas.microsoft.com/office/drawing/2014/main" id="{7F1DD486-1805-1CE0-00E1-5D6167916CD4}"/>
              </a:ext>
            </a:extLst>
          </p:cNvPr>
          <p:cNvSpPr/>
          <p:nvPr/>
        </p:nvSpPr>
        <p:spPr>
          <a:xfrm>
            <a:off x="1791209" y="2080316"/>
            <a:ext cx="0" cy="1296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Straight Connector 41">
            <a:extLst>
              <a:ext uri="{FF2B5EF4-FFF2-40B4-BE49-F238E27FC236}">
                <a16:creationId xmlns:a16="http://schemas.microsoft.com/office/drawing/2014/main" id="{341FA398-B670-6BEF-1681-0C715FB7F8D7}"/>
              </a:ext>
            </a:extLst>
          </p:cNvPr>
          <p:cNvSpPr/>
          <p:nvPr/>
        </p:nvSpPr>
        <p:spPr>
          <a:xfrm>
            <a:off x="3375209" y="2080316"/>
            <a:ext cx="0" cy="1008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Straight Connector 45">
            <a:extLst>
              <a:ext uri="{FF2B5EF4-FFF2-40B4-BE49-F238E27FC236}">
                <a16:creationId xmlns:a16="http://schemas.microsoft.com/office/drawing/2014/main" id="{B67184E9-6941-D08C-35CD-A6EC18AD3497}"/>
              </a:ext>
            </a:extLst>
          </p:cNvPr>
          <p:cNvSpPr/>
          <p:nvPr/>
        </p:nvSpPr>
        <p:spPr>
          <a:xfrm>
            <a:off x="2511209" y="3232316"/>
            <a:ext cx="252000" cy="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Straight Connector 46">
            <a:extLst>
              <a:ext uri="{FF2B5EF4-FFF2-40B4-BE49-F238E27FC236}">
                <a16:creationId xmlns:a16="http://schemas.microsoft.com/office/drawing/2014/main" id="{FD8A9587-9AAA-3324-49DA-4BE0381396AE}"/>
              </a:ext>
            </a:extLst>
          </p:cNvPr>
          <p:cNvSpPr/>
          <p:nvPr/>
        </p:nvSpPr>
        <p:spPr>
          <a:xfrm>
            <a:off x="1791209" y="3376316"/>
            <a:ext cx="972000" cy="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Straight Connector 47">
            <a:extLst>
              <a:ext uri="{FF2B5EF4-FFF2-40B4-BE49-F238E27FC236}">
                <a16:creationId xmlns:a16="http://schemas.microsoft.com/office/drawing/2014/main" id="{4474264C-1EC5-ECE4-774A-1D461865C70D}"/>
              </a:ext>
            </a:extLst>
          </p:cNvPr>
          <p:cNvSpPr/>
          <p:nvPr/>
        </p:nvSpPr>
        <p:spPr>
          <a:xfrm flipH="1">
            <a:off x="3879209" y="3376316"/>
            <a:ext cx="1080000" cy="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Straight Connector 48">
            <a:extLst>
              <a:ext uri="{FF2B5EF4-FFF2-40B4-BE49-F238E27FC236}">
                <a16:creationId xmlns:a16="http://schemas.microsoft.com/office/drawing/2014/main" id="{14D3A49E-339B-C926-50D8-C72F2B8447C7}"/>
              </a:ext>
            </a:extLst>
          </p:cNvPr>
          <p:cNvSpPr/>
          <p:nvPr/>
        </p:nvSpPr>
        <p:spPr>
          <a:xfrm flipH="1">
            <a:off x="3879209" y="3232316"/>
            <a:ext cx="288000" cy="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906F46-D3FC-DEAA-9F5E-5C60C6631CFB}"/>
              </a:ext>
            </a:extLst>
          </p:cNvPr>
          <p:cNvSpPr/>
          <p:nvPr/>
        </p:nvSpPr>
        <p:spPr>
          <a:xfrm>
            <a:off x="930018" y="3721296"/>
            <a:ext cx="5165975" cy="307988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 dirty="0">
                <a:solidFill>
                  <a:schemeClr val="tx1"/>
                </a:solidFill>
                <a:latin typeface="Arial"/>
                <a:cs typeface="Arial"/>
              </a:rPr>
              <a:t>Other livestock parameters (</a:t>
            </a:r>
            <a:r>
              <a:rPr lang="en-GB" sz="1200" dirty="0">
                <a:solidFill>
                  <a:srgbClr val="FF0000"/>
                </a:solidFill>
                <a:latin typeface="Arial"/>
                <a:cs typeface="Arial"/>
              </a:rPr>
              <a:t>by production system</a:t>
            </a:r>
            <a:r>
              <a:rPr lang="en-GB" sz="1200" dirty="0">
                <a:solidFill>
                  <a:schemeClr val="tx1"/>
                </a:solidFill>
                <a:latin typeface="Arial"/>
                <a:cs typeface="Arial"/>
              </a:rPr>
              <a:t>)</a:t>
            </a:r>
          </a:p>
          <a:p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Live weight</a:t>
            </a:r>
          </a:p>
          <a:p>
            <a:r>
              <a:rPr lang="en-GB" sz="1200" dirty="0">
                <a:solidFill>
                  <a:schemeClr val="tx1"/>
                </a:solidFill>
                <a:latin typeface="Arial"/>
                <a:cs typeface="Arial"/>
              </a:rPr>
              <a:t>- Daily weight gain</a:t>
            </a:r>
          </a:p>
          <a:p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Fertility rate</a:t>
            </a:r>
          </a:p>
          <a:p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Lactation length</a:t>
            </a:r>
          </a:p>
          <a:p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Daily milk yield</a:t>
            </a:r>
          </a:p>
          <a:p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Maximum daily milk production</a:t>
            </a:r>
          </a:p>
          <a:p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Annual milk yield</a:t>
            </a:r>
          </a:p>
          <a:p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Daily walking distance</a:t>
            </a:r>
          </a:p>
          <a:p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Milk energy content (MJ/kg)</a:t>
            </a:r>
          </a:p>
          <a:p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Tissue energy content (MJ/kg)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C6E6F1-1593-31EE-58D9-B66402819C02}"/>
              </a:ext>
            </a:extLst>
          </p:cNvPr>
          <p:cNvGrpSpPr/>
          <p:nvPr/>
        </p:nvGrpSpPr>
        <p:grpSpPr>
          <a:xfrm>
            <a:off x="5694853" y="6034594"/>
            <a:ext cx="2063363" cy="823406"/>
            <a:chOff x="5995009" y="5795527"/>
            <a:chExt cx="2063363" cy="823406"/>
          </a:xfrm>
        </p:grpSpPr>
        <p:sp>
          <p:nvSpPr>
            <p:cNvPr id="4" name="Shape 3">
              <a:extLst>
                <a:ext uri="{FF2B5EF4-FFF2-40B4-BE49-F238E27FC236}">
                  <a16:creationId xmlns:a16="http://schemas.microsoft.com/office/drawing/2014/main" id="{A9583C29-7247-157C-D701-9ACB6C0C98BF}"/>
                </a:ext>
              </a:extLst>
            </p:cNvPr>
            <p:cNvSpPr/>
            <p:nvPr/>
          </p:nvSpPr>
          <p:spPr>
            <a:xfrm rot="15186755">
              <a:off x="5947400" y="5843136"/>
              <a:ext cx="823406" cy="728188"/>
            </a:xfrm>
            <a:prstGeom prst="swooshArrow">
              <a:avLst>
                <a:gd name="adj1" fmla="val 16310"/>
                <a:gd name="adj2" fmla="val 31370"/>
              </a:avLst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4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>
                <a:highlight>
                  <a:srgbClr val="FFFF00"/>
                </a:highlight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7B8CC2-5C36-DE3D-56ED-29A8C569BD92}"/>
                </a:ext>
              </a:extLst>
            </p:cNvPr>
            <p:cNvSpPr txBox="1"/>
            <p:nvPr/>
          </p:nvSpPr>
          <p:spPr>
            <a:xfrm>
              <a:off x="6179124" y="6011780"/>
              <a:ext cx="1879248" cy="3139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Expert 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7244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Livestock energy requirements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43CCCE-10AA-9DDB-8519-1A0C923075D8}"/>
              </a:ext>
            </a:extLst>
          </p:cNvPr>
          <p:cNvSpPr txBox="1"/>
          <p:nvPr/>
        </p:nvSpPr>
        <p:spPr>
          <a:xfrm>
            <a:off x="6363163" y="1504316"/>
            <a:ext cx="5643278" cy="50975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Herd and flock disaggregation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Sheep and goats (Adult and young), Cattle (Bulls, steers, cows, heifers and calves), Horses, Mules, Donkeys and Camels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Livestock population estimated using gridded livestock of the world data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Estimate seasonal ME requirements for maintenance growth, locomotion, gestation and lactation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Extrapolate ME requirements based on annual annual population statistics</a:t>
            </a:r>
          </a:p>
        </p:txBody>
      </p:sp>
      <p:pic>
        <p:nvPicPr>
          <p:cNvPr id="5" name="Picture 2" descr="https://media.istockphoto.com/photos/zebu-cattle-of-fulani-herder-along-highway-in-northern-sahel-yatenga-picture-id647760802?b=1&amp;k=20&amp;m=647760802&amp;s=170667a&amp;w=0&amp;h=6OfKhki6hfcbPWBESvmIWR2DBt8iuOtYjYB8AZhFK2I=">
            <a:extLst>
              <a:ext uri="{FF2B5EF4-FFF2-40B4-BE49-F238E27FC236}">
                <a16:creationId xmlns:a16="http://schemas.microsoft.com/office/drawing/2014/main" id="{73A8A794-E5A9-414F-D2BA-5B6A7004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868950" y="4960316"/>
            <a:ext cx="2820259" cy="1872467"/>
          </a:xfrm>
          <a:prstGeom prst="rect">
            <a:avLst/>
          </a:prstGeom>
          <a:ln w="0">
            <a:noFill/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392F03E-22AD-5169-856F-1105DF8C2254}"/>
              </a:ext>
            </a:extLst>
          </p:cNvPr>
          <p:cNvSpPr/>
          <p:nvPr/>
        </p:nvSpPr>
        <p:spPr>
          <a:xfrm>
            <a:off x="1539209" y="1504316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Herd composition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174892-6A1F-99A1-D88E-B1DCC9EC75DA}"/>
              </a:ext>
            </a:extLst>
          </p:cNvPr>
          <p:cNvSpPr/>
          <p:nvPr/>
        </p:nvSpPr>
        <p:spPr>
          <a:xfrm>
            <a:off x="2763209" y="3088316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 dirty="0">
                <a:solidFill>
                  <a:srgbClr val="000000"/>
                </a:solidFill>
                <a:latin typeface="Arial"/>
              </a:rPr>
              <a:t>Seasonal estimates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30D684-DF1A-BF1C-BCBF-E7EE1BFD3039}"/>
              </a:ext>
            </a:extLst>
          </p:cNvPr>
          <p:cNvSpPr/>
          <p:nvPr/>
        </p:nvSpPr>
        <p:spPr>
          <a:xfrm>
            <a:off x="2835209" y="1504316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-Weight </a:t>
            </a:r>
          </a:p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-Growth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E3DF3A-783F-82B5-CA70-BED1209DC1C6}"/>
              </a:ext>
            </a:extLst>
          </p:cNvPr>
          <p:cNvSpPr/>
          <p:nvPr/>
        </p:nvSpPr>
        <p:spPr>
          <a:xfrm>
            <a:off x="2043209" y="2296316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-Full term </a:t>
            </a:r>
          </a:p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-Milk yield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FBF15F-FEA7-22FD-9E31-3982C0F4D4F9}"/>
              </a:ext>
            </a:extLst>
          </p:cNvPr>
          <p:cNvSpPr/>
          <p:nvPr/>
        </p:nvSpPr>
        <p:spPr>
          <a:xfrm>
            <a:off x="3591209" y="2296316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Draught power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7D01F1-AF42-A1BC-D1BE-390408BA3C6B}"/>
              </a:ext>
            </a:extLst>
          </p:cNvPr>
          <p:cNvSpPr/>
          <p:nvPr/>
        </p:nvSpPr>
        <p:spPr>
          <a:xfrm>
            <a:off x="4131209" y="1504316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Locomotion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11506FC-836B-0715-7DC7-115CAF8CB704}"/>
              </a:ext>
            </a:extLst>
          </p:cNvPr>
          <p:cNvSpPr/>
          <p:nvPr/>
        </p:nvSpPr>
        <p:spPr>
          <a:xfrm>
            <a:off x="2763209" y="4168316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Potential annual ME required</a:t>
            </a:r>
          </a:p>
        </p:txBody>
      </p:sp>
      <p:sp>
        <p:nvSpPr>
          <p:cNvPr id="38" name="Straight Connector 37">
            <a:extLst>
              <a:ext uri="{FF2B5EF4-FFF2-40B4-BE49-F238E27FC236}">
                <a16:creationId xmlns:a16="http://schemas.microsoft.com/office/drawing/2014/main" id="{DE088B29-BFCC-793E-E042-143788CEAECA}"/>
              </a:ext>
            </a:extLst>
          </p:cNvPr>
          <p:cNvSpPr/>
          <p:nvPr/>
        </p:nvSpPr>
        <p:spPr>
          <a:xfrm>
            <a:off x="4959209" y="2080316"/>
            <a:ext cx="0" cy="1296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Straight Connector 38">
            <a:extLst>
              <a:ext uri="{FF2B5EF4-FFF2-40B4-BE49-F238E27FC236}">
                <a16:creationId xmlns:a16="http://schemas.microsoft.com/office/drawing/2014/main" id="{4E94C2D3-928D-F437-4077-BA8AAD2A1124}"/>
              </a:ext>
            </a:extLst>
          </p:cNvPr>
          <p:cNvSpPr/>
          <p:nvPr/>
        </p:nvSpPr>
        <p:spPr>
          <a:xfrm>
            <a:off x="4167209" y="2872316"/>
            <a:ext cx="0" cy="360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Straight Connector 39">
            <a:extLst>
              <a:ext uri="{FF2B5EF4-FFF2-40B4-BE49-F238E27FC236}">
                <a16:creationId xmlns:a16="http://schemas.microsoft.com/office/drawing/2014/main" id="{1DAE73A3-361A-0714-1EBE-3CE82FA2072C}"/>
              </a:ext>
            </a:extLst>
          </p:cNvPr>
          <p:cNvSpPr/>
          <p:nvPr/>
        </p:nvSpPr>
        <p:spPr>
          <a:xfrm>
            <a:off x="2511209" y="2872316"/>
            <a:ext cx="0" cy="360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Straight Connector 40">
            <a:extLst>
              <a:ext uri="{FF2B5EF4-FFF2-40B4-BE49-F238E27FC236}">
                <a16:creationId xmlns:a16="http://schemas.microsoft.com/office/drawing/2014/main" id="{7F1DD486-1805-1CE0-00E1-5D6167916CD4}"/>
              </a:ext>
            </a:extLst>
          </p:cNvPr>
          <p:cNvSpPr/>
          <p:nvPr/>
        </p:nvSpPr>
        <p:spPr>
          <a:xfrm>
            <a:off x="1791209" y="2080316"/>
            <a:ext cx="0" cy="1296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Straight Connector 41">
            <a:extLst>
              <a:ext uri="{FF2B5EF4-FFF2-40B4-BE49-F238E27FC236}">
                <a16:creationId xmlns:a16="http://schemas.microsoft.com/office/drawing/2014/main" id="{341FA398-B670-6BEF-1681-0C715FB7F8D7}"/>
              </a:ext>
            </a:extLst>
          </p:cNvPr>
          <p:cNvSpPr/>
          <p:nvPr/>
        </p:nvSpPr>
        <p:spPr>
          <a:xfrm>
            <a:off x="3375209" y="2080316"/>
            <a:ext cx="0" cy="1008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Straight Connector 45">
            <a:extLst>
              <a:ext uri="{FF2B5EF4-FFF2-40B4-BE49-F238E27FC236}">
                <a16:creationId xmlns:a16="http://schemas.microsoft.com/office/drawing/2014/main" id="{B67184E9-6941-D08C-35CD-A6EC18AD3497}"/>
              </a:ext>
            </a:extLst>
          </p:cNvPr>
          <p:cNvSpPr/>
          <p:nvPr/>
        </p:nvSpPr>
        <p:spPr>
          <a:xfrm>
            <a:off x="2511209" y="3232316"/>
            <a:ext cx="252000" cy="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Straight Connector 46">
            <a:extLst>
              <a:ext uri="{FF2B5EF4-FFF2-40B4-BE49-F238E27FC236}">
                <a16:creationId xmlns:a16="http://schemas.microsoft.com/office/drawing/2014/main" id="{FD8A9587-9AAA-3324-49DA-4BE0381396AE}"/>
              </a:ext>
            </a:extLst>
          </p:cNvPr>
          <p:cNvSpPr/>
          <p:nvPr/>
        </p:nvSpPr>
        <p:spPr>
          <a:xfrm>
            <a:off x="1791209" y="3376316"/>
            <a:ext cx="972000" cy="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Straight Connector 47">
            <a:extLst>
              <a:ext uri="{FF2B5EF4-FFF2-40B4-BE49-F238E27FC236}">
                <a16:creationId xmlns:a16="http://schemas.microsoft.com/office/drawing/2014/main" id="{4474264C-1EC5-ECE4-774A-1D461865C70D}"/>
              </a:ext>
            </a:extLst>
          </p:cNvPr>
          <p:cNvSpPr/>
          <p:nvPr/>
        </p:nvSpPr>
        <p:spPr>
          <a:xfrm flipH="1">
            <a:off x="3879209" y="3376316"/>
            <a:ext cx="1080000" cy="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Straight Connector 48">
            <a:extLst>
              <a:ext uri="{FF2B5EF4-FFF2-40B4-BE49-F238E27FC236}">
                <a16:creationId xmlns:a16="http://schemas.microsoft.com/office/drawing/2014/main" id="{14D3A49E-339B-C926-50D8-C72F2B8447C7}"/>
              </a:ext>
            </a:extLst>
          </p:cNvPr>
          <p:cNvSpPr/>
          <p:nvPr/>
        </p:nvSpPr>
        <p:spPr>
          <a:xfrm flipH="1">
            <a:off x="3879209" y="3232316"/>
            <a:ext cx="288000" cy="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Straight Connector 50">
            <a:extLst>
              <a:ext uri="{FF2B5EF4-FFF2-40B4-BE49-F238E27FC236}">
                <a16:creationId xmlns:a16="http://schemas.microsoft.com/office/drawing/2014/main" id="{E32D938F-67FD-9A95-4B3F-7AE26C7329D3}"/>
              </a:ext>
            </a:extLst>
          </p:cNvPr>
          <p:cNvSpPr/>
          <p:nvPr/>
        </p:nvSpPr>
        <p:spPr>
          <a:xfrm>
            <a:off x="3339209" y="3664316"/>
            <a:ext cx="0" cy="504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6090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Feed balance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363FD3-DB97-AC89-9E71-1002E9999FEF}"/>
              </a:ext>
            </a:extLst>
          </p:cNvPr>
          <p:cNvSpPr/>
          <p:nvPr/>
        </p:nvSpPr>
        <p:spPr>
          <a:xfrm>
            <a:off x="3813271" y="4473208"/>
            <a:ext cx="1224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Potential annual ME available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D5779D-DD37-E262-EF15-DD99DF58CF6B}"/>
              </a:ext>
            </a:extLst>
          </p:cNvPr>
          <p:cNvSpPr/>
          <p:nvPr/>
        </p:nvSpPr>
        <p:spPr>
          <a:xfrm>
            <a:off x="2625271" y="1809208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Land use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CCDC65-854B-A50F-A80A-E9CA2B1C5E36}"/>
              </a:ext>
            </a:extLst>
          </p:cNvPr>
          <p:cNvSpPr/>
          <p:nvPr/>
        </p:nvSpPr>
        <p:spPr>
          <a:xfrm>
            <a:off x="1329271" y="1809208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Dry matter productivity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E4482-3314-C2DC-29F9-B020F77DFDA7}"/>
              </a:ext>
            </a:extLst>
          </p:cNvPr>
          <p:cNvSpPr/>
          <p:nvPr/>
        </p:nvSpPr>
        <p:spPr>
          <a:xfrm>
            <a:off x="2625271" y="2601208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Phenology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FBF5A1-6DC0-1E26-B228-A188342CC0B0}"/>
              </a:ext>
            </a:extLst>
          </p:cNvPr>
          <p:cNvSpPr/>
          <p:nvPr/>
        </p:nvSpPr>
        <p:spPr>
          <a:xfrm>
            <a:off x="3849271" y="3393208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Crop type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853132-D64A-799B-73EB-6D962E8CE610}"/>
              </a:ext>
            </a:extLst>
          </p:cNvPr>
          <p:cNvSpPr/>
          <p:nvPr/>
        </p:nvSpPr>
        <p:spPr>
          <a:xfrm>
            <a:off x="2589271" y="3393208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Pasture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895690-3EA6-271A-8090-6DA72E6C5BA5}"/>
              </a:ext>
            </a:extLst>
          </p:cNvPr>
          <p:cNvSpPr/>
          <p:nvPr/>
        </p:nvSpPr>
        <p:spPr>
          <a:xfrm>
            <a:off x="1329271" y="2601208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Biomass burning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D07F54-D68F-1F3A-6D46-F13A149E047F}"/>
              </a:ext>
            </a:extLst>
          </p:cNvPr>
          <p:cNvSpPr/>
          <p:nvPr/>
        </p:nvSpPr>
        <p:spPr>
          <a:xfrm>
            <a:off x="1329271" y="3393208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Grazing restricted areas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ACF0A-A543-A8B2-D6F0-F796206AD96F}"/>
              </a:ext>
            </a:extLst>
          </p:cNvPr>
          <p:cNvSpPr/>
          <p:nvPr/>
        </p:nvSpPr>
        <p:spPr>
          <a:xfrm>
            <a:off x="3921271" y="1809208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Feed energy concentration*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1C237C-FD7D-670A-9436-174EB11E3BA5}"/>
              </a:ext>
            </a:extLst>
          </p:cNvPr>
          <p:cNvSpPr/>
          <p:nvPr/>
        </p:nvSpPr>
        <p:spPr>
          <a:xfrm>
            <a:off x="6117271" y="1809208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Herd composition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BC4F3D-188E-E8AA-BD6D-9D51E550C0F6}"/>
              </a:ext>
            </a:extLst>
          </p:cNvPr>
          <p:cNvSpPr/>
          <p:nvPr/>
        </p:nvSpPr>
        <p:spPr>
          <a:xfrm>
            <a:off x="7341271" y="3393208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Seasonal estimates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728A4B-9A95-765D-52B3-C0B4DD04F5DE}"/>
              </a:ext>
            </a:extLst>
          </p:cNvPr>
          <p:cNvSpPr/>
          <p:nvPr/>
        </p:nvSpPr>
        <p:spPr>
          <a:xfrm>
            <a:off x="7413271" y="1809208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-Weight </a:t>
            </a:r>
          </a:p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-Growth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3410F5-98F5-E602-A082-52261927EE2B}"/>
              </a:ext>
            </a:extLst>
          </p:cNvPr>
          <p:cNvSpPr/>
          <p:nvPr/>
        </p:nvSpPr>
        <p:spPr>
          <a:xfrm>
            <a:off x="6621271" y="2601208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-Full term </a:t>
            </a:r>
          </a:p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-Milk yield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633F4A-1729-9F2C-6801-375DB39CA159}"/>
              </a:ext>
            </a:extLst>
          </p:cNvPr>
          <p:cNvSpPr/>
          <p:nvPr/>
        </p:nvSpPr>
        <p:spPr>
          <a:xfrm>
            <a:off x="8169271" y="2601208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Draught power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105621-040F-EDF4-9528-1974D27B0463}"/>
              </a:ext>
            </a:extLst>
          </p:cNvPr>
          <p:cNvSpPr/>
          <p:nvPr/>
        </p:nvSpPr>
        <p:spPr>
          <a:xfrm>
            <a:off x="8709271" y="1809208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Locomotion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176A48-5B97-5CA9-7715-6DD3C0A2BDD5}"/>
              </a:ext>
            </a:extLst>
          </p:cNvPr>
          <p:cNvSpPr/>
          <p:nvPr/>
        </p:nvSpPr>
        <p:spPr>
          <a:xfrm>
            <a:off x="7341271" y="4473208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Potential annual ME required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DE794-6DBC-5783-8178-3AFB593F803A}"/>
              </a:ext>
            </a:extLst>
          </p:cNvPr>
          <p:cNvSpPr/>
          <p:nvPr/>
        </p:nvSpPr>
        <p:spPr>
          <a:xfrm>
            <a:off x="5577271" y="4473208"/>
            <a:ext cx="1224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Feed balance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0CC8A4-EA6B-67EB-B30B-1EFAE107EF2E}"/>
              </a:ext>
            </a:extLst>
          </p:cNvPr>
          <p:cNvSpPr/>
          <p:nvPr/>
        </p:nvSpPr>
        <p:spPr>
          <a:xfrm>
            <a:off x="5109271" y="3393208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Concentrates </a:t>
            </a:r>
          </a:p>
        </p:txBody>
      </p: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A403FF5A-ECE1-508C-F4F8-ECD7FF6C9280}"/>
              </a:ext>
            </a:extLst>
          </p:cNvPr>
          <p:cNvSpPr/>
          <p:nvPr/>
        </p:nvSpPr>
        <p:spPr>
          <a:xfrm>
            <a:off x="1905271" y="2385208"/>
            <a:ext cx="0" cy="216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83178FFC-8E37-95F5-5E91-3DF90E2DDC77}"/>
              </a:ext>
            </a:extLst>
          </p:cNvPr>
          <p:cNvSpPr/>
          <p:nvPr/>
        </p:nvSpPr>
        <p:spPr>
          <a:xfrm>
            <a:off x="1905271" y="3177208"/>
            <a:ext cx="0" cy="216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E4FF72D7-D68D-E3FA-1ECB-1D2D4B5F4954}"/>
              </a:ext>
            </a:extLst>
          </p:cNvPr>
          <p:cNvSpPr/>
          <p:nvPr/>
        </p:nvSpPr>
        <p:spPr>
          <a:xfrm>
            <a:off x="3201271" y="2385208"/>
            <a:ext cx="0" cy="216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D9FBAD87-7C8B-72BB-EE88-CF16A07FCF48}"/>
              </a:ext>
            </a:extLst>
          </p:cNvPr>
          <p:cNvSpPr/>
          <p:nvPr/>
        </p:nvSpPr>
        <p:spPr>
          <a:xfrm>
            <a:off x="3204151" y="3177208"/>
            <a:ext cx="0" cy="216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Straight Connector 25">
            <a:extLst>
              <a:ext uri="{FF2B5EF4-FFF2-40B4-BE49-F238E27FC236}">
                <a16:creationId xmlns:a16="http://schemas.microsoft.com/office/drawing/2014/main" id="{F7EBD46E-4D7A-CD10-220D-20B3838D73DC}"/>
              </a:ext>
            </a:extLst>
          </p:cNvPr>
          <p:cNvSpPr/>
          <p:nvPr/>
        </p:nvSpPr>
        <p:spPr>
          <a:xfrm>
            <a:off x="1905271" y="3213208"/>
            <a:ext cx="24804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Straight Connector 26">
            <a:extLst>
              <a:ext uri="{FF2B5EF4-FFF2-40B4-BE49-F238E27FC236}">
                <a16:creationId xmlns:a16="http://schemas.microsoft.com/office/drawing/2014/main" id="{D26F5E1A-EF68-BB31-4B78-355A02A03D65}"/>
              </a:ext>
            </a:extLst>
          </p:cNvPr>
          <p:cNvSpPr/>
          <p:nvPr/>
        </p:nvSpPr>
        <p:spPr>
          <a:xfrm>
            <a:off x="4389271" y="3213208"/>
            <a:ext cx="0" cy="180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904F119A-2146-61E9-6988-D36F40EA6B73}"/>
              </a:ext>
            </a:extLst>
          </p:cNvPr>
          <p:cNvSpPr/>
          <p:nvPr/>
        </p:nvSpPr>
        <p:spPr>
          <a:xfrm>
            <a:off x="5649271" y="3969208"/>
            <a:ext cx="0" cy="144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Straight Connector 28">
            <a:extLst>
              <a:ext uri="{FF2B5EF4-FFF2-40B4-BE49-F238E27FC236}">
                <a16:creationId xmlns:a16="http://schemas.microsoft.com/office/drawing/2014/main" id="{6A361EC0-58ED-15F7-0B4C-955CBA46D087}"/>
              </a:ext>
            </a:extLst>
          </p:cNvPr>
          <p:cNvSpPr/>
          <p:nvPr/>
        </p:nvSpPr>
        <p:spPr>
          <a:xfrm flipH="1">
            <a:off x="3129271" y="4113208"/>
            <a:ext cx="25200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0AF9E012-BE2D-DA3B-AABE-4BF76957133A}"/>
              </a:ext>
            </a:extLst>
          </p:cNvPr>
          <p:cNvSpPr/>
          <p:nvPr/>
        </p:nvSpPr>
        <p:spPr>
          <a:xfrm>
            <a:off x="3129271" y="3969208"/>
            <a:ext cx="0" cy="144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Straight Connector 43">
            <a:extLst>
              <a:ext uri="{FF2B5EF4-FFF2-40B4-BE49-F238E27FC236}">
                <a16:creationId xmlns:a16="http://schemas.microsoft.com/office/drawing/2014/main" id="{4754C85C-EE26-0147-D07D-3B80701A8156}"/>
              </a:ext>
            </a:extLst>
          </p:cNvPr>
          <p:cNvSpPr/>
          <p:nvPr/>
        </p:nvSpPr>
        <p:spPr>
          <a:xfrm>
            <a:off x="4353271" y="3969208"/>
            <a:ext cx="0" cy="144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Straight Connector 44">
            <a:extLst>
              <a:ext uri="{FF2B5EF4-FFF2-40B4-BE49-F238E27FC236}">
                <a16:creationId xmlns:a16="http://schemas.microsoft.com/office/drawing/2014/main" id="{F7113F96-0313-D73D-4B71-78A4758EC649}"/>
              </a:ext>
            </a:extLst>
          </p:cNvPr>
          <p:cNvSpPr/>
          <p:nvPr/>
        </p:nvSpPr>
        <p:spPr>
          <a:xfrm>
            <a:off x="4353271" y="4113208"/>
            <a:ext cx="0" cy="360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Straight Connector 49">
            <a:extLst>
              <a:ext uri="{FF2B5EF4-FFF2-40B4-BE49-F238E27FC236}">
                <a16:creationId xmlns:a16="http://schemas.microsoft.com/office/drawing/2014/main" id="{4A61A3D2-6EB3-FC0E-A795-61BF1DE82C74}"/>
              </a:ext>
            </a:extLst>
          </p:cNvPr>
          <p:cNvSpPr/>
          <p:nvPr/>
        </p:nvSpPr>
        <p:spPr>
          <a:xfrm>
            <a:off x="5037271" y="4761208"/>
            <a:ext cx="540000" cy="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Straight Connector 51">
            <a:extLst>
              <a:ext uri="{FF2B5EF4-FFF2-40B4-BE49-F238E27FC236}">
                <a16:creationId xmlns:a16="http://schemas.microsoft.com/office/drawing/2014/main" id="{CD95EE2E-C977-BA33-D743-B23C2BCA56A8}"/>
              </a:ext>
            </a:extLst>
          </p:cNvPr>
          <p:cNvSpPr/>
          <p:nvPr/>
        </p:nvSpPr>
        <p:spPr>
          <a:xfrm flipH="1">
            <a:off x="6801271" y="4761208"/>
            <a:ext cx="540000" cy="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Straight Connector 52">
            <a:extLst>
              <a:ext uri="{FF2B5EF4-FFF2-40B4-BE49-F238E27FC236}">
                <a16:creationId xmlns:a16="http://schemas.microsoft.com/office/drawing/2014/main" id="{BBD8A3D4-6777-4BAA-F52A-BE78AA9B930A}"/>
              </a:ext>
            </a:extLst>
          </p:cNvPr>
          <p:cNvSpPr/>
          <p:nvPr/>
        </p:nvSpPr>
        <p:spPr>
          <a:xfrm>
            <a:off x="9537271" y="2385208"/>
            <a:ext cx="0" cy="1296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Straight Connector 53">
            <a:extLst>
              <a:ext uri="{FF2B5EF4-FFF2-40B4-BE49-F238E27FC236}">
                <a16:creationId xmlns:a16="http://schemas.microsoft.com/office/drawing/2014/main" id="{A82421C3-61C9-C1DA-B2C8-DA377249B4EF}"/>
              </a:ext>
            </a:extLst>
          </p:cNvPr>
          <p:cNvSpPr/>
          <p:nvPr/>
        </p:nvSpPr>
        <p:spPr>
          <a:xfrm>
            <a:off x="8745271" y="3177208"/>
            <a:ext cx="0" cy="360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Straight Connector 54">
            <a:extLst>
              <a:ext uri="{FF2B5EF4-FFF2-40B4-BE49-F238E27FC236}">
                <a16:creationId xmlns:a16="http://schemas.microsoft.com/office/drawing/2014/main" id="{EEC04C11-634F-2FE4-6FCE-5D2ABF0578F9}"/>
              </a:ext>
            </a:extLst>
          </p:cNvPr>
          <p:cNvSpPr/>
          <p:nvPr/>
        </p:nvSpPr>
        <p:spPr>
          <a:xfrm>
            <a:off x="7089271" y="3177208"/>
            <a:ext cx="0" cy="360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Straight Connector 55">
            <a:extLst>
              <a:ext uri="{FF2B5EF4-FFF2-40B4-BE49-F238E27FC236}">
                <a16:creationId xmlns:a16="http://schemas.microsoft.com/office/drawing/2014/main" id="{44FB08FD-FF70-CD06-8002-31EBC807E9A5}"/>
              </a:ext>
            </a:extLst>
          </p:cNvPr>
          <p:cNvSpPr/>
          <p:nvPr/>
        </p:nvSpPr>
        <p:spPr>
          <a:xfrm>
            <a:off x="6369271" y="2385208"/>
            <a:ext cx="0" cy="1296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Straight Connector 56">
            <a:extLst>
              <a:ext uri="{FF2B5EF4-FFF2-40B4-BE49-F238E27FC236}">
                <a16:creationId xmlns:a16="http://schemas.microsoft.com/office/drawing/2014/main" id="{FE62AF7F-BA47-459A-3080-5DD7568004F9}"/>
              </a:ext>
            </a:extLst>
          </p:cNvPr>
          <p:cNvSpPr/>
          <p:nvPr/>
        </p:nvSpPr>
        <p:spPr>
          <a:xfrm>
            <a:off x="7953271" y="2385208"/>
            <a:ext cx="0" cy="1008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Straight Connector 57">
            <a:extLst>
              <a:ext uri="{FF2B5EF4-FFF2-40B4-BE49-F238E27FC236}">
                <a16:creationId xmlns:a16="http://schemas.microsoft.com/office/drawing/2014/main" id="{5BCFBC3E-EFEA-230C-A8DE-F39614DF7931}"/>
              </a:ext>
            </a:extLst>
          </p:cNvPr>
          <p:cNvSpPr/>
          <p:nvPr/>
        </p:nvSpPr>
        <p:spPr>
          <a:xfrm>
            <a:off x="7089271" y="3537208"/>
            <a:ext cx="252000" cy="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Straight Connector 58">
            <a:extLst>
              <a:ext uri="{FF2B5EF4-FFF2-40B4-BE49-F238E27FC236}">
                <a16:creationId xmlns:a16="http://schemas.microsoft.com/office/drawing/2014/main" id="{3BC68FE0-A7B9-86D7-B599-894C4644F313}"/>
              </a:ext>
            </a:extLst>
          </p:cNvPr>
          <p:cNvSpPr/>
          <p:nvPr/>
        </p:nvSpPr>
        <p:spPr>
          <a:xfrm>
            <a:off x="6369271" y="3681208"/>
            <a:ext cx="972000" cy="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Straight Connector 59">
            <a:extLst>
              <a:ext uri="{FF2B5EF4-FFF2-40B4-BE49-F238E27FC236}">
                <a16:creationId xmlns:a16="http://schemas.microsoft.com/office/drawing/2014/main" id="{9D4D6226-2584-14F3-EF49-9EF84007B4EB}"/>
              </a:ext>
            </a:extLst>
          </p:cNvPr>
          <p:cNvSpPr/>
          <p:nvPr/>
        </p:nvSpPr>
        <p:spPr>
          <a:xfrm flipH="1">
            <a:off x="8457271" y="3681208"/>
            <a:ext cx="1080000" cy="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Straight Connector 60">
            <a:extLst>
              <a:ext uri="{FF2B5EF4-FFF2-40B4-BE49-F238E27FC236}">
                <a16:creationId xmlns:a16="http://schemas.microsoft.com/office/drawing/2014/main" id="{BFCCCB39-77D7-A447-E409-283E7A7DD96B}"/>
              </a:ext>
            </a:extLst>
          </p:cNvPr>
          <p:cNvSpPr/>
          <p:nvPr/>
        </p:nvSpPr>
        <p:spPr>
          <a:xfrm flipH="1">
            <a:off x="8457271" y="3537208"/>
            <a:ext cx="288000" cy="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Straight Connector 61">
            <a:extLst>
              <a:ext uri="{FF2B5EF4-FFF2-40B4-BE49-F238E27FC236}">
                <a16:creationId xmlns:a16="http://schemas.microsoft.com/office/drawing/2014/main" id="{D9E8FD72-794F-FC8C-E3A9-5281D9350694}"/>
              </a:ext>
            </a:extLst>
          </p:cNvPr>
          <p:cNvSpPr/>
          <p:nvPr/>
        </p:nvSpPr>
        <p:spPr>
          <a:xfrm>
            <a:off x="7917271" y="3969208"/>
            <a:ext cx="0" cy="504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93D5772-FF30-B938-04ED-31D0AF78CAC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265271" y="3393208"/>
            <a:ext cx="180000" cy="180000"/>
          </a:xfrm>
          <a:prstGeom prst="rect">
            <a:avLst/>
          </a:prstGeom>
          <a:ln w="0">
            <a:noFill/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E08C2E6-B672-7F53-6D5D-B466FA72132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265271" y="2601208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2D7237B-43AF-B3A4-9119-A6FF615FF1F4}"/>
              </a:ext>
            </a:extLst>
          </p:cNvPr>
          <p:cNvSpPr txBox="1"/>
          <p:nvPr/>
        </p:nvSpPr>
        <p:spPr>
          <a:xfrm>
            <a:off x="3021271" y="3910888"/>
            <a:ext cx="216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*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D6830AD-31D0-1AB9-5C5B-C07FCDEE41DB}"/>
              </a:ext>
            </a:extLst>
          </p:cNvPr>
          <p:cNvSpPr txBox="1"/>
          <p:nvPr/>
        </p:nvSpPr>
        <p:spPr>
          <a:xfrm>
            <a:off x="3993271" y="3897208"/>
            <a:ext cx="648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    *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85719BC-533F-0EBC-C1C5-376A36209ADB}"/>
              </a:ext>
            </a:extLst>
          </p:cNvPr>
          <p:cNvSpPr txBox="1"/>
          <p:nvPr/>
        </p:nvSpPr>
        <p:spPr>
          <a:xfrm>
            <a:off x="5505271" y="3910888"/>
            <a:ext cx="216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*</a:t>
            </a:r>
          </a:p>
        </p:txBody>
      </p:sp>
      <p:sp>
        <p:nvSpPr>
          <p:cNvPr id="68" name="Straight Connector 67">
            <a:extLst>
              <a:ext uri="{FF2B5EF4-FFF2-40B4-BE49-F238E27FC236}">
                <a16:creationId xmlns:a16="http://schemas.microsoft.com/office/drawing/2014/main" id="{860B82B5-9229-EB4C-FA1D-009230570C3E}"/>
              </a:ext>
            </a:extLst>
          </p:cNvPr>
          <p:cNvSpPr/>
          <p:nvPr/>
        </p:nvSpPr>
        <p:spPr>
          <a:xfrm>
            <a:off x="1905271" y="3213208"/>
            <a:ext cx="720000" cy="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GB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6928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Model limitations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DF20B7-8FB9-A531-6582-A9E10ADC4AB9}"/>
              </a:ext>
            </a:extLst>
          </p:cNvPr>
          <p:cNvSpPr txBox="1"/>
          <p:nvPr/>
        </p:nvSpPr>
        <p:spPr>
          <a:xfrm>
            <a:off x="451118" y="1408063"/>
            <a:ext cx="9734282" cy="5097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Feed transport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Imported feed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Cross border transhumance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Inter-annual variability in crop and livestock parameters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Pastoral grassland utilization is not restricted by water point access </a:t>
            </a:r>
          </a:p>
        </p:txBody>
      </p:sp>
    </p:spTree>
    <p:extLst>
      <p:ext uri="{BB962C8B-B14F-4D97-AF65-F5344CB8AC3E}">
        <p14:creationId xmlns:p14="http://schemas.microsoft.com/office/powerpoint/2010/main" val="1261763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8"/>
            <a:ext cx="11181346" cy="1101073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/>
                <a:cs typeface="Arial"/>
              </a:rPr>
              <a:t>Feed energy 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6CF6A-6622-23EF-21E8-69319911EEA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674795" y="1574224"/>
            <a:ext cx="9143640" cy="4472640"/>
          </a:xfrm>
          <a:prstGeom prst="rect">
            <a:avLst/>
          </a:prstGeom>
          <a:ln w="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2F4037-A181-7F74-AC47-6042EC46B879}"/>
              </a:ext>
            </a:extLst>
          </p:cNvPr>
          <p:cNvSpPr txBox="1"/>
          <p:nvPr/>
        </p:nvSpPr>
        <p:spPr>
          <a:xfrm>
            <a:off x="110836" y="2355273"/>
            <a:ext cx="15378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latin typeface="Arial"/>
              </a:rPr>
              <a:t>Ethiopia</a:t>
            </a:r>
            <a:r>
              <a:rPr lang="en-US" sz="2400" dirty="0">
                <a:latin typeface="Arial"/>
                <a:cs typeface="Arial"/>
              </a:rPr>
              <a:t>​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F0716-D547-D691-E871-3847CB9F716D}"/>
              </a:ext>
            </a:extLst>
          </p:cNvPr>
          <p:cNvSpPr txBox="1"/>
          <p:nvPr/>
        </p:nvSpPr>
        <p:spPr>
          <a:xfrm>
            <a:off x="110835" y="4357254"/>
            <a:ext cx="153785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latin typeface="Arial"/>
              </a:rPr>
              <a:t>Burkina </a:t>
            </a:r>
            <a:r>
              <a:rPr lang="en-GB" sz="2400" b="1">
                <a:latin typeface="Arial"/>
                <a:cs typeface="Arial"/>
              </a:rPr>
              <a:t>Faso</a:t>
            </a:r>
            <a:r>
              <a:rPr lang="en-US" sz="2400" dirty="0">
                <a:latin typeface="Arial"/>
                <a:cs typeface="Arial"/>
              </a:rPr>
              <a:t>​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7642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8"/>
            <a:ext cx="11181346" cy="1101073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/>
                <a:cs typeface="Arial"/>
              </a:rPr>
              <a:t>Feed energy adequacy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5CF48-1B47-9699-3C25-778E217C055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876990" y="1837194"/>
            <a:ext cx="9143640" cy="4048920"/>
          </a:xfrm>
          <a:prstGeom prst="rect">
            <a:avLst/>
          </a:prstGeom>
          <a:ln w="0">
            <a:noFill/>
          </a:ln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4C5DD33-4010-B0C6-98AB-36163CAB1859}"/>
              </a:ext>
            </a:extLst>
          </p:cNvPr>
          <p:cNvSpPr/>
          <p:nvPr/>
        </p:nvSpPr>
        <p:spPr>
          <a:xfrm>
            <a:off x="2241938" y="6237952"/>
            <a:ext cx="8511218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GB" sz="2000" b="0" strike="noStrike" spc="-1" dirty="0">
                <a:solidFill>
                  <a:schemeClr val="dk1"/>
                </a:solidFill>
                <a:latin typeface="Arial" panose="020B0604020202020204" pitchFamily="34" charset="0"/>
                <a:ea typeface="MS PGothic"/>
                <a:cs typeface="Arial" panose="020B0604020202020204" pitchFamily="34" charset="0"/>
              </a:rPr>
              <a:t>* 1 = enough energy available to meet all ruminant livestock requirements</a:t>
            </a:r>
            <a:endParaRPr lang="en-GB" sz="20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6B23E5-117B-3F15-3D97-8ABCCCACCF02}"/>
              </a:ext>
            </a:extLst>
          </p:cNvPr>
          <p:cNvSpPr txBox="1"/>
          <p:nvPr/>
        </p:nvSpPr>
        <p:spPr>
          <a:xfrm>
            <a:off x="110836" y="2355273"/>
            <a:ext cx="15378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latin typeface="Arial"/>
              </a:rPr>
              <a:t>Ethiopia</a:t>
            </a:r>
            <a:r>
              <a:rPr lang="en-US" sz="2400" dirty="0">
                <a:latin typeface="Arial"/>
                <a:cs typeface="Arial"/>
              </a:rPr>
              <a:t>​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605FE-2105-1A8B-5BEB-3416E0925EF4}"/>
              </a:ext>
            </a:extLst>
          </p:cNvPr>
          <p:cNvSpPr txBox="1"/>
          <p:nvPr/>
        </p:nvSpPr>
        <p:spPr>
          <a:xfrm>
            <a:off x="110835" y="4357254"/>
            <a:ext cx="153785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latin typeface="Arial"/>
              </a:rPr>
              <a:t>Burkina </a:t>
            </a:r>
            <a:r>
              <a:rPr lang="en-GB" sz="2400" b="1">
                <a:latin typeface="Arial"/>
                <a:cs typeface="Arial"/>
              </a:rPr>
              <a:t>Faso</a:t>
            </a:r>
            <a:r>
              <a:rPr lang="en-US" sz="2400" dirty="0">
                <a:latin typeface="Arial"/>
                <a:cs typeface="Arial"/>
              </a:rPr>
              <a:t>​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481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/>
                <a:cs typeface="Arial"/>
              </a:rPr>
              <a:t>Objectives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E79B4-4997-A915-87C6-8DC62084F5F4}"/>
              </a:ext>
            </a:extLst>
          </p:cNvPr>
          <p:cNvSpPr txBox="1"/>
          <p:nvPr/>
        </p:nvSpPr>
        <p:spPr>
          <a:xfrm>
            <a:off x="502655" y="1469900"/>
            <a:ext cx="11187883" cy="3671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Apply modelling methods to target countries to develop preliminary feed balance estimates and feed inventories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Validate model assumptions through field data collection in target countries</a:t>
            </a:r>
            <a:endParaRPr lang="en-US" dirty="0">
              <a:latin typeface="Aptos"/>
              <a:cs typeface="Arial"/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Build connections in-country to improve model assumptions</a:t>
            </a:r>
            <a:endParaRPr lang="en-US" dirty="0">
              <a:latin typeface="Aptos" panose="02110004020202020204"/>
              <a:cs typeface="Arial"/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Build capacity in-country to continue to develop feed balance models</a:t>
            </a:r>
            <a:endParaRPr lang="en-US" dirty="0">
              <a:latin typeface="Aptos" panose="02110004020202020204"/>
              <a:cs typeface="Arial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924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8"/>
            <a:ext cx="11181346" cy="1101073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Findings- Burkina Faso and Ethiopia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43E5C-26A7-9321-54F8-20BE208666A0}"/>
              </a:ext>
            </a:extLst>
          </p:cNvPr>
          <p:cNvSpPr txBox="1"/>
          <p:nvPr/>
        </p:nvSpPr>
        <p:spPr>
          <a:xfrm>
            <a:off x="503723" y="1644905"/>
            <a:ext cx="5643278" cy="3032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Notable feed scarcity hotspots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Opportunities for feed trade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uncertainty of browse resources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Influence of liveweight and milk yield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Seasonality impacts both side of equation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477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10602-E0BF-F498-2AD0-2C5BD169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9B166-08B0-3BD2-0E8C-62F3766AF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GB" sz="7200" b="1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23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2D39E36-C976-C8C5-6889-9D5BCCD290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50"/>
          <a:stretch/>
        </p:blipFill>
        <p:spPr>
          <a:xfrm>
            <a:off x="640308" y="1720657"/>
            <a:ext cx="4653120" cy="26333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DE79B4-4997-A915-87C6-8DC62084F5F4}"/>
              </a:ext>
            </a:extLst>
          </p:cNvPr>
          <p:cNvSpPr txBox="1"/>
          <p:nvPr/>
        </p:nvSpPr>
        <p:spPr>
          <a:xfrm>
            <a:off x="503962" y="4978367"/>
            <a:ext cx="10347474" cy="1578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Documented and published</a:t>
            </a: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Model is open access (R), GitHub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We plan to improve several aspects of the model e.g., Use dry matter productivity (DMP) data from FAO </a:t>
            </a:r>
            <a:r>
              <a:rPr lang="en-US" sz="2000" dirty="0" err="1">
                <a:latin typeface="Arial"/>
                <a:cs typeface="Arial"/>
              </a:rPr>
              <a:t>WaPOR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703FDB0-8AC9-D86B-F059-D05D6EC41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207" y="1844882"/>
            <a:ext cx="5729377" cy="23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20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Defining aggregation units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7E2208D-C7E8-04B7-5A4B-073841BD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3801" y="1563991"/>
            <a:ext cx="7772400" cy="448030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A238E0B-95DE-33FF-7BD6-5FA8477509CD}"/>
              </a:ext>
            </a:extLst>
          </p:cNvPr>
          <p:cNvSpPr txBox="1"/>
          <p:nvPr/>
        </p:nvSpPr>
        <p:spPr>
          <a:xfrm>
            <a:off x="8305800" y="1314762"/>
            <a:ext cx="275590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Nigeria livelihood zones (FEWS NET)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0227C7-9A6B-70E6-1432-57B14BD8E876}"/>
              </a:ext>
            </a:extLst>
          </p:cNvPr>
          <p:cNvSpPr/>
          <p:nvPr/>
        </p:nvSpPr>
        <p:spPr>
          <a:xfrm>
            <a:off x="9371358" y="2729970"/>
            <a:ext cx="1470941" cy="139554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production systems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66CA69-CED0-C43A-96D3-835BF9D15DA8}"/>
              </a:ext>
            </a:extLst>
          </p:cNvPr>
          <p:cNvCxnSpPr>
            <a:cxnSpLocks/>
          </p:cNvCxnSpPr>
          <p:nvPr/>
        </p:nvCxnSpPr>
        <p:spPr>
          <a:xfrm flipH="1">
            <a:off x="8156201" y="3430260"/>
            <a:ext cx="12151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B3C3ED-B131-2E5B-60A6-C8823C69570E}"/>
              </a:ext>
            </a:extLst>
          </p:cNvPr>
          <p:cNvGrpSpPr/>
          <p:nvPr/>
        </p:nvGrpSpPr>
        <p:grpSpPr>
          <a:xfrm>
            <a:off x="10478205" y="1789968"/>
            <a:ext cx="1532261" cy="1082585"/>
            <a:chOff x="10478205" y="1789968"/>
            <a:chExt cx="1532261" cy="1082585"/>
          </a:xfrm>
        </p:grpSpPr>
        <p:sp>
          <p:nvSpPr>
            <p:cNvPr id="9" name="Shape 8">
              <a:extLst>
                <a:ext uri="{FF2B5EF4-FFF2-40B4-BE49-F238E27FC236}">
                  <a16:creationId xmlns:a16="http://schemas.microsoft.com/office/drawing/2014/main" id="{3BFCFAAB-DCFE-42A2-925B-E1BF535F1C30}"/>
                </a:ext>
              </a:extLst>
            </p:cNvPr>
            <p:cNvSpPr/>
            <p:nvPr/>
          </p:nvSpPr>
          <p:spPr>
            <a:xfrm rot="6413245" flipV="1">
              <a:off x="10301006" y="1967167"/>
              <a:ext cx="1082585" cy="728188"/>
            </a:xfrm>
            <a:prstGeom prst="swooshArrow">
              <a:avLst>
                <a:gd name="adj1" fmla="val 16310"/>
                <a:gd name="adj2" fmla="val 31370"/>
              </a:avLst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4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>
                <a:highlight>
                  <a:srgbClr val="FFFF00"/>
                </a:highligh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20C404-14C7-182E-BEE1-D4E853FCBD29}"/>
                </a:ext>
              </a:extLst>
            </p:cNvPr>
            <p:cNvSpPr txBox="1"/>
            <p:nvPr/>
          </p:nvSpPr>
          <p:spPr>
            <a:xfrm>
              <a:off x="10685399" y="2160865"/>
              <a:ext cx="1325067" cy="3139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Expert 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6248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2C63567-9A18-430B-817B-152D609F5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4019" y="1006397"/>
            <a:ext cx="4789763" cy="8609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48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eed items</a:t>
            </a:r>
          </a:p>
        </p:txBody>
      </p:sp>
      <p:pic>
        <p:nvPicPr>
          <p:cNvPr id="42" name="Picture 3" descr="https://media.istockphoto.com/photos/goats-on-tree-eating-argan-picture-id948664570?k=6&amp;m=948664570&amp;s=170667a&amp;w=0&amp;h=H3zmN4cpLyVjA380yD81sTOnrzHpDmW6cipnDGYqFxA=">
            <a:extLst>
              <a:ext uri="{FF2B5EF4-FFF2-40B4-BE49-F238E27FC236}">
                <a16:creationId xmlns:a16="http://schemas.microsoft.com/office/drawing/2014/main" id="{777D1564-AA51-3643-2B8B-720077CE7ABB}"/>
              </a:ext>
            </a:extLst>
          </p:cNvPr>
          <p:cNvPicPr/>
          <p:nvPr/>
        </p:nvPicPr>
        <p:blipFill>
          <a:blip r:embed="rId3"/>
          <a:srcRect l="26979" r="20063" b="-1"/>
          <a:stretch/>
        </p:blipFill>
        <p:spPr>
          <a:xfrm>
            <a:off x="20" y="10"/>
            <a:ext cx="3003103" cy="3912881"/>
          </a:xfrm>
          <a:prstGeom prst="rect">
            <a:avLst/>
          </a:prstGeom>
        </p:spPr>
      </p:pic>
      <p:pic>
        <p:nvPicPr>
          <p:cNvPr id="33" name="Picture 32" descr="A group of cows grazing in a field&#10;&#10;Description automatically generated">
            <a:extLst>
              <a:ext uri="{FF2B5EF4-FFF2-40B4-BE49-F238E27FC236}">
                <a16:creationId xmlns:a16="http://schemas.microsoft.com/office/drawing/2014/main" id="{2B90E459-64B0-166F-8872-7637E29D1F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443" r="-1" b="-1"/>
          <a:stretch/>
        </p:blipFill>
        <p:spPr>
          <a:xfrm>
            <a:off x="3180257" y="10"/>
            <a:ext cx="3016307" cy="2223328"/>
          </a:xfrm>
          <a:prstGeom prst="rect">
            <a:avLst/>
          </a:prstGeom>
        </p:spPr>
      </p:pic>
      <p:pic>
        <p:nvPicPr>
          <p:cNvPr id="31" name="Picture 30" descr="A group of sacks with red text&#10;&#10;Description automatically generated">
            <a:extLst>
              <a:ext uri="{FF2B5EF4-FFF2-40B4-BE49-F238E27FC236}">
                <a16:creationId xmlns:a16="http://schemas.microsoft.com/office/drawing/2014/main" id="{E62725CD-5332-7CCD-F968-CD14294AE0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29" r="14743" b="3"/>
          <a:stretch/>
        </p:blipFill>
        <p:spPr>
          <a:xfrm>
            <a:off x="-1" y="4079988"/>
            <a:ext cx="3003123" cy="277801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1" name="Picture 5" descr="Brachiaria grass | Brachiaria grass at Kaptiti ranch, Novemb… | BecA ...">
            <a:extLst>
              <a:ext uri="{FF2B5EF4-FFF2-40B4-BE49-F238E27FC236}">
                <a16:creationId xmlns:a16="http://schemas.microsoft.com/office/drawing/2014/main" id="{6DF72D10-2107-C6C4-E8B9-33D4043871A3}"/>
              </a:ext>
            </a:extLst>
          </p:cNvPr>
          <p:cNvPicPr/>
          <p:nvPr/>
        </p:nvPicPr>
        <p:blipFill>
          <a:blip r:embed="rId6"/>
          <a:srcRect t="6657" r="3" b="3"/>
          <a:stretch/>
        </p:blipFill>
        <p:spPr>
          <a:xfrm>
            <a:off x="3180256" y="2395057"/>
            <a:ext cx="3016307" cy="2055326"/>
          </a:xfrm>
          <a:prstGeom prst="rect">
            <a:avLst/>
          </a:prstGeom>
        </p:spPr>
      </p:pic>
      <p:pic>
        <p:nvPicPr>
          <p:cNvPr id="40" name="Picture 1" descr="Grazing sorghum stover following grain harvest offers benefits | Crops ...">
            <a:extLst>
              <a:ext uri="{FF2B5EF4-FFF2-40B4-BE49-F238E27FC236}">
                <a16:creationId xmlns:a16="http://schemas.microsoft.com/office/drawing/2014/main" id="{3154C0AE-994F-3DE5-BA4F-9C9FF0DD82DD}"/>
              </a:ext>
            </a:extLst>
          </p:cNvPr>
          <p:cNvPicPr/>
          <p:nvPr/>
        </p:nvPicPr>
        <p:blipFill>
          <a:blip r:embed="rId7"/>
          <a:srcRect l="14381" r="7127" b="3"/>
          <a:stretch/>
        </p:blipFill>
        <p:spPr>
          <a:xfrm>
            <a:off x="3180257" y="4629236"/>
            <a:ext cx="3016307" cy="22287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4F1EEB0-928B-4C72-6604-5C8246BEA172}"/>
              </a:ext>
            </a:extLst>
          </p:cNvPr>
          <p:cNvSpPr/>
          <p:nvPr/>
        </p:nvSpPr>
        <p:spPr>
          <a:xfrm>
            <a:off x="7418572" y="2395057"/>
            <a:ext cx="1470941" cy="139554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feed items by production systems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F3774D-925D-BE61-A60A-E02F115ADEED}"/>
              </a:ext>
            </a:extLst>
          </p:cNvPr>
          <p:cNvCxnSpPr>
            <a:cxnSpLocks/>
          </p:cNvCxnSpPr>
          <p:nvPr/>
        </p:nvCxnSpPr>
        <p:spPr>
          <a:xfrm flipH="1">
            <a:off x="6203415" y="3095347"/>
            <a:ext cx="12151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hape 5">
            <a:extLst>
              <a:ext uri="{FF2B5EF4-FFF2-40B4-BE49-F238E27FC236}">
                <a16:creationId xmlns:a16="http://schemas.microsoft.com/office/drawing/2014/main" id="{E368966D-B937-4934-DE83-00BFEE855AE7}"/>
              </a:ext>
            </a:extLst>
          </p:cNvPr>
          <p:cNvSpPr/>
          <p:nvPr/>
        </p:nvSpPr>
        <p:spPr>
          <a:xfrm rot="6413245" flipV="1">
            <a:off x="8712314" y="2044501"/>
            <a:ext cx="1082585" cy="728188"/>
          </a:xfrm>
          <a:prstGeom prst="swooshArrow">
            <a:avLst>
              <a:gd name="adj1" fmla="val 16310"/>
              <a:gd name="adj2" fmla="val 3137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4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62FCCD-E28E-C776-3E74-D3CE2E51C84B}"/>
              </a:ext>
            </a:extLst>
          </p:cNvPr>
          <p:cNvSpPr txBox="1"/>
          <p:nvPr/>
        </p:nvSpPr>
        <p:spPr>
          <a:xfrm>
            <a:off x="9256034" y="2224345"/>
            <a:ext cx="226024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 input</a:t>
            </a:r>
          </a:p>
        </p:txBody>
      </p:sp>
    </p:spTree>
    <p:extLst>
      <p:ext uri="{BB962C8B-B14F-4D97-AF65-F5344CB8AC3E}">
        <p14:creationId xmlns:p14="http://schemas.microsoft.com/office/powerpoint/2010/main" val="379950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Estimating biomass availability</a:t>
            </a:r>
          </a:p>
        </p:txBody>
      </p:sp>
      <p:sp>
        <p:nvSpPr>
          <p:cNvPr id="5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43CCCE-10AA-9DDB-8519-1A0C923075D8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Biomass availability estimated using gridded products:-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Above ground dry matter productivity (DMP) - FAO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WaPOR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strike="sngStrike" dirty="0">
                <a:latin typeface="Arial" panose="020B0604020202020204" pitchFamily="34" charset="0"/>
                <a:cs typeface="Arial" panose="020B0604020202020204" pitchFamily="34" charset="0"/>
              </a:rPr>
              <a:t>Copernicus DMP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Land use - Fractional cover for cropland (Digital Earth Africa), grassland, shrubland and forest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Buchhorn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et al., 2020), Fraction of grassland and shrub land covered by trees (Reiner et al., 2023)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Crop type and area - SPAM 2020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Biomass burning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Growing period - MODIS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Protected areas - World Database on Protected Areas (WDPA)</a:t>
            </a:r>
          </a:p>
        </p:txBody>
      </p:sp>
      <p:pic>
        <p:nvPicPr>
          <p:cNvPr id="4" name="Picture 3" descr="A map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A56A379A-9EA4-AC26-0337-0FA7DD89EA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79" r="4" b="4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06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>
                <a:latin typeface="Arial" panose="020B0604020202020204" pitchFamily="34" charset="0"/>
                <a:cs typeface="Arial" panose="020B0604020202020204" pitchFamily="34" charset="0"/>
              </a:rPr>
              <a:t>Feed energy availability</a:t>
            </a:r>
            <a:endParaRPr lang="en-GB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A47A58-4A16-4CC8-F20D-2301208FE6B5}"/>
              </a:ext>
            </a:extLst>
          </p:cNvPr>
          <p:cNvSpPr/>
          <p:nvPr/>
        </p:nvSpPr>
        <p:spPr>
          <a:xfrm>
            <a:off x="185559" y="1629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Dry matter productivity</a:t>
            </a:r>
            <a:endParaRPr lang="en-GB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43CCCE-10AA-9DDB-8519-1A0C923075D8}"/>
              </a:ext>
            </a:extLst>
          </p:cNvPr>
          <p:cNvSpPr txBox="1"/>
          <p:nvPr/>
        </p:nvSpPr>
        <p:spPr>
          <a:xfrm>
            <a:off x="6363163" y="1504316"/>
            <a:ext cx="5643278" cy="5233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Extract total above ground dry matter production (DMP) (kg/ha/day)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167FE77-52E4-C844-B456-30F4099046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6785" y="4960316"/>
            <a:ext cx="2804588" cy="1872467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76317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Feed energy availability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A47A58-4A16-4CC8-F20D-2301208FE6B5}"/>
              </a:ext>
            </a:extLst>
          </p:cNvPr>
          <p:cNvSpPr/>
          <p:nvPr/>
        </p:nvSpPr>
        <p:spPr>
          <a:xfrm>
            <a:off x="185559" y="1629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 dirty="0">
                <a:solidFill>
                  <a:srgbClr val="000000"/>
                </a:solidFill>
                <a:latin typeface="Arial"/>
              </a:rPr>
              <a:t>Dry matter productivity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F0F93B-438F-F6D3-D588-6F2A0BFC845D}"/>
              </a:ext>
            </a:extLst>
          </p:cNvPr>
          <p:cNvSpPr/>
          <p:nvPr/>
        </p:nvSpPr>
        <p:spPr>
          <a:xfrm>
            <a:off x="185559" y="2421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 dirty="0">
                <a:solidFill>
                  <a:srgbClr val="000000"/>
                </a:solidFill>
                <a:latin typeface="Arial"/>
              </a:rPr>
              <a:t>Biomass burning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F7965E-2955-5D8D-D5C2-3934D2AFF912}"/>
              </a:ext>
            </a:extLst>
          </p:cNvPr>
          <p:cNvSpPr/>
          <p:nvPr/>
        </p:nvSpPr>
        <p:spPr>
          <a:xfrm>
            <a:off x="185559" y="3213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Grazing restricted areas</a:t>
            </a: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DCCB94BE-EB67-F56D-263E-92578B3625FE}"/>
              </a:ext>
            </a:extLst>
          </p:cNvPr>
          <p:cNvSpPr/>
          <p:nvPr/>
        </p:nvSpPr>
        <p:spPr>
          <a:xfrm>
            <a:off x="761559" y="2205444"/>
            <a:ext cx="0" cy="216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260A00EE-9D18-71F3-2A33-5B40036F5466}"/>
              </a:ext>
            </a:extLst>
          </p:cNvPr>
          <p:cNvSpPr/>
          <p:nvPr/>
        </p:nvSpPr>
        <p:spPr>
          <a:xfrm>
            <a:off x="761559" y="2997444"/>
            <a:ext cx="0" cy="216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D855AD3-B9CE-660F-7470-154C9FE011E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21559" y="2421444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E43CCCE-10AA-9DDB-8519-1A0C923075D8}"/>
              </a:ext>
            </a:extLst>
          </p:cNvPr>
          <p:cNvSpPr txBox="1"/>
          <p:nvPr/>
        </p:nvSpPr>
        <p:spPr>
          <a:xfrm>
            <a:off x="6363163" y="1504316"/>
            <a:ext cx="5643278" cy="5233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Extract total above ground dry matter production (DMP) (kg/ha/day)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Exclude areas with burn scars and regions where grazing is restricted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4CEDBD5-A0C2-94A5-E349-872787AA417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21559" y="3208844"/>
            <a:ext cx="180000" cy="180000"/>
          </a:xfrm>
          <a:prstGeom prst="rect">
            <a:avLst/>
          </a:prstGeom>
          <a:ln w="0">
            <a:noFill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C567E1A-6B0F-CA9D-8D51-76C4BB3564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6785" y="4960316"/>
            <a:ext cx="2804588" cy="1872467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850332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B373-FC08-8C05-8144-2CF183D1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23" y="256089"/>
            <a:ext cx="11181346" cy="80269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Feed energy availability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9372CC-76EE-CB2B-80DB-98433D2DB0D7}"/>
              </a:ext>
            </a:extLst>
          </p:cNvPr>
          <p:cNvSpPr/>
          <p:nvPr/>
        </p:nvSpPr>
        <p:spPr>
          <a:xfrm>
            <a:off x="1481559" y="1629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Land use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A47A58-4A16-4CC8-F20D-2301208FE6B5}"/>
              </a:ext>
            </a:extLst>
          </p:cNvPr>
          <p:cNvSpPr/>
          <p:nvPr/>
        </p:nvSpPr>
        <p:spPr>
          <a:xfrm>
            <a:off x="185559" y="1629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 dirty="0">
                <a:solidFill>
                  <a:srgbClr val="000000"/>
                </a:solidFill>
                <a:latin typeface="Arial"/>
              </a:rPr>
              <a:t>Dry matter productivity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57ECD8-2AF4-9DDD-EE36-ABF1CEAFCE60}"/>
              </a:ext>
            </a:extLst>
          </p:cNvPr>
          <p:cNvSpPr/>
          <p:nvPr/>
        </p:nvSpPr>
        <p:spPr>
          <a:xfrm>
            <a:off x="1481559" y="2421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 dirty="0">
                <a:solidFill>
                  <a:srgbClr val="000000"/>
                </a:solidFill>
                <a:latin typeface="Arial"/>
              </a:rPr>
              <a:t>Phenology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F0F93B-438F-F6D3-D588-6F2A0BFC845D}"/>
              </a:ext>
            </a:extLst>
          </p:cNvPr>
          <p:cNvSpPr/>
          <p:nvPr/>
        </p:nvSpPr>
        <p:spPr>
          <a:xfrm>
            <a:off x="185559" y="2421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Biomass burning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F7965E-2955-5D8D-D5C2-3934D2AFF912}"/>
              </a:ext>
            </a:extLst>
          </p:cNvPr>
          <p:cNvSpPr/>
          <p:nvPr/>
        </p:nvSpPr>
        <p:spPr>
          <a:xfrm>
            <a:off x="185559" y="3213444"/>
            <a:ext cx="1116000" cy="57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Grazing restricted areas</a:t>
            </a: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DCCB94BE-EB67-F56D-263E-92578B3625FE}"/>
              </a:ext>
            </a:extLst>
          </p:cNvPr>
          <p:cNvSpPr/>
          <p:nvPr/>
        </p:nvSpPr>
        <p:spPr>
          <a:xfrm>
            <a:off x="761559" y="2205444"/>
            <a:ext cx="0" cy="216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260A00EE-9D18-71F3-2A33-5B40036F5466}"/>
              </a:ext>
            </a:extLst>
          </p:cNvPr>
          <p:cNvSpPr/>
          <p:nvPr/>
        </p:nvSpPr>
        <p:spPr>
          <a:xfrm>
            <a:off x="761559" y="2997444"/>
            <a:ext cx="0" cy="216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Straight Connector 15">
            <a:extLst>
              <a:ext uri="{FF2B5EF4-FFF2-40B4-BE49-F238E27FC236}">
                <a16:creationId xmlns:a16="http://schemas.microsoft.com/office/drawing/2014/main" id="{9A4722E1-342B-C9C8-2F95-6E008248DA5E}"/>
              </a:ext>
            </a:extLst>
          </p:cNvPr>
          <p:cNvSpPr/>
          <p:nvPr/>
        </p:nvSpPr>
        <p:spPr>
          <a:xfrm>
            <a:off x="2057559" y="2205444"/>
            <a:ext cx="0" cy="21600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007F28-E8A3-AC05-E0AE-B4D568DA0FC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21559" y="3213444"/>
            <a:ext cx="180000" cy="180000"/>
          </a:xfrm>
          <a:prstGeom prst="rect">
            <a:avLst/>
          </a:prstGeom>
          <a:ln w="0"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855AD3-B9CE-660F-7470-154C9FE011E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21559" y="2421444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E43CCCE-10AA-9DDB-8519-1A0C923075D8}"/>
              </a:ext>
            </a:extLst>
          </p:cNvPr>
          <p:cNvSpPr txBox="1"/>
          <p:nvPr/>
        </p:nvSpPr>
        <p:spPr>
          <a:xfrm>
            <a:off x="6363163" y="1504316"/>
            <a:ext cx="5643278" cy="5233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Extract total above ground dry matter production (DMP) (kg/ha/day)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Exclude areas with burn scars and regions where grazing is restricted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Calculate start and end of growing season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05D8-DCFF-4ABE-108B-D73075F39422}"/>
              </a:ext>
            </a:extLst>
          </p:cNvPr>
          <p:cNvSpPr/>
          <p:nvPr/>
        </p:nvSpPr>
        <p:spPr>
          <a:xfrm>
            <a:off x="3438765" y="2368728"/>
            <a:ext cx="1543188" cy="53339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Start/End of season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08DD93-C312-9614-B03C-6E5C9212D0BC}"/>
              </a:ext>
            </a:extLst>
          </p:cNvPr>
          <p:cNvCxnSpPr>
            <a:cxnSpLocks/>
          </p:cNvCxnSpPr>
          <p:nvPr/>
        </p:nvCxnSpPr>
        <p:spPr>
          <a:xfrm flipH="1">
            <a:off x="2597559" y="2634247"/>
            <a:ext cx="8412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10328F2-097C-1CBB-EDA7-6FAE05F1CA63}"/>
              </a:ext>
            </a:extLst>
          </p:cNvPr>
          <p:cNvGrpSpPr/>
          <p:nvPr/>
        </p:nvGrpSpPr>
        <p:grpSpPr>
          <a:xfrm>
            <a:off x="4140297" y="1338859"/>
            <a:ext cx="1532261" cy="1082585"/>
            <a:chOff x="10478205" y="1789968"/>
            <a:chExt cx="1532261" cy="1082585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1B584474-9DC5-8C04-55E5-0DB503E46C0A}"/>
                </a:ext>
              </a:extLst>
            </p:cNvPr>
            <p:cNvSpPr/>
            <p:nvPr/>
          </p:nvSpPr>
          <p:spPr>
            <a:xfrm rot="6413245" flipV="1">
              <a:off x="10301006" y="1967167"/>
              <a:ext cx="1082585" cy="728188"/>
            </a:xfrm>
            <a:prstGeom prst="swooshArrow">
              <a:avLst>
                <a:gd name="adj1" fmla="val 16310"/>
                <a:gd name="adj2" fmla="val 31370"/>
              </a:avLst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4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>
                <a:highlight>
                  <a:srgbClr val="FFFF00"/>
                </a:highligh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A4FC3-35D5-D9AA-4DE6-09BC0D0D0608}"/>
                </a:ext>
              </a:extLst>
            </p:cNvPr>
            <p:cNvSpPr txBox="1"/>
            <p:nvPr/>
          </p:nvSpPr>
          <p:spPr>
            <a:xfrm>
              <a:off x="10685399" y="2160865"/>
              <a:ext cx="1325067" cy="3139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Expert 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807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006da9-4982-4eb4-a8ac-37b4d645e217">
      <Terms xmlns="http://schemas.microsoft.com/office/infopath/2007/PartnerControls"/>
    </lcf76f155ced4ddcb4097134ff3c332f>
    <TaxCatchAll xmlns="64b247fd-247d-4882-a13b-ffb85be2d39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353007B1E9BD4DA5B2758A9249045D" ma:contentTypeVersion="11" ma:contentTypeDescription="Create a new document." ma:contentTypeScope="" ma:versionID="e14016f091a4b59bd456ed62ab31138b">
  <xsd:schema xmlns:xsd="http://www.w3.org/2001/XMLSchema" xmlns:xs="http://www.w3.org/2001/XMLSchema" xmlns:p="http://schemas.microsoft.com/office/2006/metadata/properties" xmlns:ns2="73006da9-4982-4eb4-a8ac-37b4d645e217" xmlns:ns3="64b247fd-247d-4882-a13b-ffb85be2d39d" targetNamespace="http://schemas.microsoft.com/office/2006/metadata/properties" ma:root="true" ma:fieldsID="9ac584459cc638e99d4c4b5b97791f5c" ns2:_="" ns3:_="">
    <xsd:import namespace="73006da9-4982-4eb4-a8ac-37b4d645e217"/>
    <xsd:import namespace="64b247fd-247d-4882-a13b-ffb85be2d3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006da9-4982-4eb4-a8ac-37b4d645e2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1616629-9183-4d38-9e3a-f9db27d53a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b247fd-247d-4882-a13b-ffb85be2d39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d718ada-6a43-4344-a725-30cd03c80475}" ma:internalName="TaxCatchAll" ma:showField="CatchAllData" ma:web="64b247fd-247d-4882-a13b-ffb85be2d39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2F2820-56A5-4332-8BC1-282687B5B69D}">
  <ds:schemaRefs>
    <ds:schemaRef ds:uri="73006da9-4982-4eb4-a8ac-37b4d645e217"/>
    <ds:schemaRef ds:uri="http://purl.org/dc/elements/1.1/"/>
    <ds:schemaRef ds:uri="http://schemas.microsoft.com/office/2006/documentManagement/types"/>
    <ds:schemaRef ds:uri="64b247fd-247d-4882-a13b-ffb85be2d39d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B5892910-C9AE-49C1-855C-BFB06E2863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006da9-4982-4eb4-a8ac-37b4d645e217"/>
    <ds:schemaRef ds:uri="64b247fd-247d-4882-a13b-ffb85be2d3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3305FAE-2A9E-4083-B524-E0B0331A4E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9837</TotalTime>
  <Words>1027</Words>
  <Application>Microsoft Macintosh PowerPoint</Application>
  <PresentationFormat>Widescreen</PresentationFormat>
  <Paragraphs>204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 Theme</vt:lpstr>
      <vt:lpstr>Overview of feed balance modelling</vt:lpstr>
      <vt:lpstr>Objectives</vt:lpstr>
      <vt:lpstr>Methodology</vt:lpstr>
      <vt:lpstr>Defining aggregation units</vt:lpstr>
      <vt:lpstr>Feed items</vt:lpstr>
      <vt:lpstr>Estimating biomass availability</vt:lpstr>
      <vt:lpstr>Feed energy availability</vt:lpstr>
      <vt:lpstr>Feed energy availability</vt:lpstr>
      <vt:lpstr>Feed energy availability</vt:lpstr>
      <vt:lpstr>Feed energy availability</vt:lpstr>
      <vt:lpstr>Feed energy availability</vt:lpstr>
      <vt:lpstr>Livestock energy requirements</vt:lpstr>
      <vt:lpstr>Livestock energy requirements</vt:lpstr>
      <vt:lpstr>Livestock energy requirements</vt:lpstr>
      <vt:lpstr>Livestock energy requirements</vt:lpstr>
      <vt:lpstr>Feed balance</vt:lpstr>
      <vt:lpstr>Model limitations</vt:lpstr>
      <vt:lpstr>Feed energy availability</vt:lpstr>
      <vt:lpstr>Feed energy adequacy</vt:lpstr>
      <vt:lpstr>Findings- Burkina Faso and Ethiopia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Mutua</dc:creator>
  <cp:lastModifiedBy>John Mutua</cp:lastModifiedBy>
  <cp:revision>110</cp:revision>
  <dcterms:created xsi:type="dcterms:W3CDTF">2024-09-04T11:43:07Z</dcterms:created>
  <dcterms:modified xsi:type="dcterms:W3CDTF">2024-10-22T23:30:55Z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0x01010000353007B1E9BD4DA5B2758A9249045D</vt:lpwstr>
  </property>
  <property fmtid="{D5CDD505-2E9C-101B-9397-08002B2CF9AE}" pid="3" name="MediaServiceImageTags">
    <vt:lpwstr/>
  </property>
</Properties>
</file>